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50" r:id="rId1"/>
  </p:sldMasterIdLst>
  <p:notesMasterIdLst>
    <p:notesMasterId r:id="rId42"/>
  </p:notesMasterIdLst>
  <p:handoutMasterIdLst>
    <p:handoutMasterId r:id="rId43"/>
  </p:handoutMasterIdLst>
  <p:sldIdLst>
    <p:sldId id="256" r:id="rId2"/>
    <p:sldId id="257" r:id="rId3"/>
    <p:sldId id="901" r:id="rId4"/>
    <p:sldId id="1171" r:id="rId5"/>
    <p:sldId id="1192" r:id="rId6"/>
    <p:sldId id="1202" r:id="rId7"/>
    <p:sldId id="1172" r:id="rId8"/>
    <p:sldId id="904" r:id="rId9"/>
    <p:sldId id="968" r:id="rId10"/>
    <p:sldId id="1173" r:id="rId11"/>
    <p:sldId id="905" r:id="rId12"/>
    <p:sldId id="1193" r:id="rId13"/>
    <p:sldId id="1182" r:id="rId14"/>
    <p:sldId id="1189" r:id="rId15"/>
    <p:sldId id="907" r:id="rId16"/>
    <p:sldId id="1183" r:id="rId17"/>
    <p:sldId id="1188" r:id="rId18"/>
    <p:sldId id="597" r:id="rId19"/>
    <p:sldId id="1200" r:id="rId20"/>
    <p:sldId id="1186" r:id="rId21"/>
    <p:sldId id="1199" r:id="rId22"/>
    <p:sldId id="1198" r:id="rId23"/>
    <p:sldId id="1174" r:id="rId24"/>
    <p:sldId id="1047" r:id="rId25"/>
    <p:sldId id="1049" r:id="rId26"/>
    <p:sldId id="1051" r:id="rId27"/>
    <p:sldId id="1187" r:id="rId28"/>
    <p:sldId id="1052" r:id="rId29"/>
    <p:sldId id="1177" r:id="rId30"/>
    <p:sldId id="1054" r:id="rId31"/>
    <p:sldId id="1053" r:id="rId32"/>
    <p:sldId id="1170" r:id="rId33"/>
    <p:sldId id="1197" r:id="rId34"/>
    <p:sldId id="1190" r:id="rId35"/>
    <p:sldId id="1166" r:id="rId36"/>
    <p:sldId id="1179" r:id="rId37"/>
    <p:sldId id="1180" r:id="rId38"/>
    <p:sldId id="342" r:id="rId39"/>
    <p:sldId id="1195" r:id="rId40"/>
    <p:sldId id="1181" r:id="rId4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ntents" id="{7BB66E6D-8823-47DF-A6B7-00155B59AE16}">
          <p14:sldIdLst>
            <p14:sldId id="256"/>
            <p14:sldId id="257"/>
            <p14:sldId id="901"/>
            <p14:sldId id="1171"/>
            <p14:sldId id="1192"/>
            <p14:sldId id="1202"/>
            <p14:sldId id="1172"/>
            <p14:sldId id="904"/>
            <p14:sldId id="968"/>
            <p14:sldId id="1173"/>
            <p14:sldId id="905"/>
            <p14:sldId id="1193"/>
            <p14:sldId id="1182"/>
            <p14:sldId id="1189"/>
            <p14:sldId id="907"/>
            <p14:sldId id="1183"/>
            <p14:sldId id="1188"/>
            <p14:sldId id="597"/>
            <p14:sldId id="1200"/>
            <p14:sldId id="1186"/>
            <p14:sldId id="1199"/>
            <p14:sldId id="1198"/>
            <p14:sldId id="1174"/>
            <p14:sldId id="1047"/>
            <p14:sldId id="1049"/>
            <p14:sldId id="1051"/>
            <p14:sldId id="1187"/>
            <p14:sldId id="1052"/>
            <p14:sldId id="1177"/>
            <p14:sldId id="1054"/>
            <p14:sldId id="1053"/>
            <p14:sldId id="1170"/>
            <p14:sldId id="1197"/>
            <p14:sldId id="1190"/>
            <p14:sldId id="1166"/>
            <p14:sldId id="1179"/>
            <p14:sldId id="1180"/>
            <p14:sldId id="342"/>
            <p14:sldId id="1195"/>
            <p14:sldId id="11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B955D2-C696-484A-8E6D-0994E09071FA}" v="3" dt="2021-01-15T13:57:04.0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1" autoAdjust="0"/>
    <p:restoredTop sz="90717" autoAdjust="0"/>
  </p:normalViewPr>
  <p:slideViewPr>
    <p:cSldViewPr>
      <p:cViewPr varScale="1">
        <p:scale>
          <a:sx n="72" d="100"/>
          <a:sy n="72" d="100"/>
        </p:scale>
        <p:origin x="990" y="60"/>
      </p:cViewPr>
      <p:guideLst>
        <p:guide orient="horz" pos="2160"/>
        <p:guide pos="2880"/>
      </p:guideLst>
    </p:cSldViewPr>
  </p:slideViewPr>
  <p:notesTextViewPr>
    <p:cViewPr>
      <p:scale>
        <a:sx n="1" d="1"/>
        <a:sy n="1" d="1"/>
      </p:scale>
      <p:origin x="0" y="0"/>
    </p:cViewPr>
  </p:notesTextViewPr>
  <p:sorterViewPr>
    <p:cViewPr>
      <p:scale>
        <a:sx n="100" d="100"/>
        <a:sy n="100" d="100"/>
      </p:scale>
      <p:origin x="0" y="-2711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C411390-8664-429A-89CC-DD5032B759D9}" type="datetimeFigureOut">
              <a:rPr lang="en-GB" smtClean="0"/>
              <a:t>15/01/2021</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4D6C788-EA75-4D33-AA05-03DBBD5A9650}" type="slidenum">
              <a:rPr lang="en-GB" smtClean="0"/>
              <a:t>‹nr.›</a:t>
            </a:fld>
            <a:endParaRPr lang="en-GB" dirty="0"/>
          </a:p>
        </p:txBody>
      </p:sp>
    </p:spTree>
    <p:extLst>
      <p:ext uri="{BB962C8B-B14F-4D97-AF65-F5344CB8AC3E}">
        <p14:creationId xmlns:p14="http://schemas.microsoft.com/office/powerpoint/2010/main" val="82302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88FE90D-48A4-42C1-89E5-AFD58695AB25}" type="datetimeFigureOut">
              <a:rPr lang="en-GB" smtClean="0"/>
              <a:t>15/01/2021</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5834C0C-0837-4DCC-8481-0C98722BF20F}" type="slidenum">
              <a:rPr lang="en-GB" smtClean="0"/>
              <a:t>‹nr.›</a:t>
            </a:fld>
            <a:endParaRPr lang="en-GB" dirty="0"/>
          </a:p>
        </p:txBody>
      </p:sp>
    </p:spTree>
    <p:extLst>
      <p:ext uri="{BB962C8B-B14F-4D97-AF65-F5344CB8AC3E}">
        <p14:creationId xmlns:p14="http://schemas.microsoft.com/office/powerpoint/2010/main" val="355755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5811D180-74F2-49F9-A4A6-87171CC8F6E7}"/>
              </a:ext>
            </a:extLst>
          </p:cNvPr>
          <p:cNvSpPr/>
          <p:nvPr/>
        </p:nvSpPr>
        <p:spPr>
          <a:xfrm>
            <a:off x="-15287" y="-17280"/>
            <a:ext cx="8867188" cy="6875280"/>
          </a:xfrm>
          <a:custGeom>
            <a:avLst/>
            <a:gdLst>
              <a:gd name="connsiteX0" fmla="*/ 0 w 7467600"/>
              <a:gd name="connsiteY0" fmla="*/ 0 h 5143500"/>
              <a:gd name="connsiteX1" fmla="*/ 7467600 w 7467600"/>
              <a:gd name="connsiteY1" fmla="*/ 0 h 5143500"/>
              <a:gd name="connsiteX2" fmla="*/ 7467600 w 7467600"/>
              <a:gd name="connsiteY2" fmla="*/ 5143500 h 5143500"/>
              <a:gd name="connsiteX3" fmla="*/ 0 w 7467600"/>
              <a:gd name="connsiteY3" fmla="*/ 5143500 h 5143500"/>
              <a:gd name="connsiteX4" fmla="*/ 0 w 7467600"/>
              <a:gd name="connsiteY4" fmla="*/ 0 h 5143500"/>
              <a:gd name="connsiteX0" fmla="*/ 0 w 7467600"/>
              <a:gd name="connsiteY0" fmla="*/ 0 h 5143500"/>
              <a:gd name="connsiteX1" fmla="*/ 4395216 w 7467600"/>
              <a:gd name="connsiteY1" fmla="*/ 0 h 5143500"/>
              <a:gd name="connsiteX2" fmla="*/ 7467600 w 7467600"/>
              <a:gd name="connsiteY2" fmla="*/ 5143500 h 5143500"/>
              <a:gd name="connsiteX3" fmla="*/ 0 w 7467600"/>
              <a:gd name="connsiteY3" fmla="*/ 5143500 h 5143500"/>
              <a:gd name="connsiteX4" fmla="*/ 0 w 7467600"/>
              <a:gd name="connsiteY4" fmla="*/ 0 h 5143500"/>
              <a:gd name="connsiteX0" fmla="*/ 0 w 8115517"/>
              <a:gd name="connsiteY0" fmla="*/ 0 h 5164400"/>
              <a:gd name="connsiteX1" fmla="*/ 4395216 w 8115517"/>
              <a:gd name="connsiteY1" fmla="*/ 0 h 5164400"/>
              <a:gd name="connsiteX2" fmla="*/ 8115517 w 8115517"/>
              <a:gd name="connsiteY2" fmla="*/ 5164400 h 5164400"/>
              <a:gd name="connsiteX3" fmla="*/ 0 w 8115517"/>
              <a:gd name="connsiteY3" fmla="*/ 5143500 h 5164400"/>
              <a:gd name="connsiteX4" fmla="*/ 0 w 8115517"/>
              <a:gd name="connsiteY4" fmla="*/ 0 h 5164400"/>
              <a:gd name="connsiteX0" fmla="*/ 0 w 8094351"/>
              <a:gd name="connsiteY0" fmla="*/ 0 h 5143500"/>
              <a:gd name="connsiteX1" fmla="*/ 4395216 w 8094351"/>
              <a:gd name="connsiteY1" fmla="*/ 0 h 5143500"/>
              <a:gd name="connsiteX2" fmla="*/ 8094351 w 8094351"/>
              <a:gd name="connsiteY2" fmla="*/ 5143233 h 5143500"/>
              <a:gd name="connsiteX3" fmla="*/ 0 w 8094351"/>
              <a:gd name="connsiteY3" fmla="*/ 5143500 h 5143500"/>
              <a:gd name="connsiteX4" fmla="*/ 0 w 8094351"/>
              <a:gd name="connsiteY4" fmla="*/ 0 h 5143500"/>
              <a:gd name="connsiteX0" fmla="*/ 0 w 8094351"/>
              <a:gd name="connsiteY0" fmla="*/ 0 h 5143233"/>
              <a:gd name="connsiteX1" fmla="*/ 4395216 w 8094351"/>
              <a:gd name="connsiteY1" fmla="*/ 0 h 5143233"/>
              <a:gd name="connsiteX2" fmla="*/ 8094351 w 8094351"/>
              <a:gd name="connsiteY2" fmla="*/ 5143233 h 5143233"/>
              <a:gd name="connsiteX3" fmla="*/ 4234 w 8094351"/>
              <a:gd name="connsiteY3" fmla="*/ 5071534 h 5143233"/>
              <a:gd name="connsiteX4" fmla="*/ 0 w 8094351"/>
              <a:gd name="connsiteY4" fmla="*/ 0 h 5143233"/>
              <a:gd name="connsiteX0" fmla="*/ 0 w 8094351"/>
              <a:gd name="connsiteY0" fmla="*/ 0 h 5147734"/>
              <a:gd name="connsiteX1" fmla="*/ 4395216 w 8094351"/>
              <a:gd name="connsiteY1" fmla="*/ 0 h 5147734"/>
              <a:gd name="connsiteX2" fmla="*/ 8094351 w 8094351"/>
              <a:gd name="connsiteY2" fmla="*/ 5143233 h 5147734"/>
              <a:gd name="connsiteX3" fmla="*/ 8467 w 8094351"/>
              <a:gd name="connsiteY3" fmla="*/ 5147734 h 5147734"/>
              <a:gd name="connsiteX4" fmla="*/ 0 w 8094351"/>
              <a:gd name="connsiteY4" fmla="*/ 0 h 5147734"/>
              <a:gd name="connsiteX0" fmla="*/ 80451 w 8085902"/>
              <a:gd name="connsiteY0" fmla="*/ 50800 h 5147734"/>
              <a:gd name="connsiteX1" fmla="*/ 4386767 w 8085902"/>
              <a:gd name="connsiteY1" fmla="*/ 0 h 5147734"/>
              <a:gd name="connsiteX2" fmla="*/ 8085902 w 8085902"/>
              <a:gd name="connsiteY2" fmla="*/ 5143233 h 5147734"/>
              <a:gd name="connsiteX3" fmla="*/ 18 w 8085902"/>
              <a:gd name="connsiteY3" fmla="*/ 5147734 h 5147734"/>
              <a:gd name="connsiteX4" fmla="*/ 80451 w 8085902"/>
              <a:gd name="connsiteY4" fmla="*/ 50800 h 5147734"/>
              <a:gd name="connsiteX0" fmla="*/ 4420 w 8086071"/>
              <a:gd name="connsiteY0" fmla="*/ 0 h 5147734"/>
              <a:gd name="connsiteX1" fmla="*/ 4386936 w 8086071"/>
              <a:gd name="connsiteY1" fmla="*/ 0 h 5147734"/>
              <a:gd name="connsiteX2" fmla="*/ 8086071 w 8086071"/>
              <a:gd name="connsiteY2" fmla="*/ 5143233 h 5147734"/>
              <a:gd name="connsiteX3" fmla="*/ 187 w 8086071"/>
              <a:gd name="connsiteY3" fmla="*/ 5147734 h 5147734"/>
              <a:gd name="connsiteX4" fmla="*/ 4420 w 8086071"/>
              <a:gd name="connsiteY4" fmla="*/ 0 h 5147734"/>
              <a:gd name="connsiteX0" fmla="*/ 166167 w 8085893"/>
              <a:gd name="connsiteY0" fmla="*/ 136525 h 5147734"/>
              <a:gd name="connsiteX1" fmla="*/ 4386758 w 8085893"/>
              <a:gd name="connsiteY1" fmla="*/ 0 h 5147734"/>
              <a:gd name="connsiteX2" fmla="*/ 8085893 w 8085893"/>
              <a:gd name="connsiteY2" fmla="*/ 5143233 h 5147734"/>
              <a:gd name="connsiteX3" fmla="*/ 9 w 8085893"/>
              <a:gd name="connsiteY3" fmla="*/ 5147734 h 5147734"/>
              <a:gd name="connsiteX4" fmla="*/ 166167 w 8085893"/>
              <a:gd name="connsiteY4" fmla="*/ 136525 h 5147734"/>
              <a:gd name="connsiteX0" fmla="*/ 1372 w 8086198"/>
              <a:gd name="connsiteY0" fmla="*/ 0 h 5150909"/>
              <a:gd name="connsiteX1" fmla="*/ 4387063 w 8086198"/>
              <a:gd name="connsiteY1" fmla="*/ 3175 h 5150909"/>
              <a:gd name="connsiteX2" fmla="*/ 8086198 w 8086198"/>
              <a:gd name="connsiteY2" fmla="*/ 5146408 h 5150909"/>
              <a:gd name="connsiteX3" fmla="*/ 314 w 8086198"/>
              <a:gd name="connsiteY3" fmla="*/ 5150909 h 5150909"/>
              <a:gd name="connsiteX4" fmla="*/ 1372 w 8086198"/>
              <a:gd name="connsiteY4" fmla="*/ 0 h 5150909"/>
              <a:gd name="connsiteX0" fmla="*/ 1372 w 8086198"/>
              <a:gd name="connsiteY0" fmla="*/ 19050 h 5147734"/>
              <a:gd name="connsiteX1" fmla="*/ 4387063 w 8086198"/>
              <a:gd name="connsiteY1" fmla="*/ 0 h 5147734"/>
              <a:gd name="connsiteX2" fmla="*/ 8086198 w 8086198"/>
              <a:gd name="connsiteY2" fmla="*/ 5143233 h 5147734"/>
              <a:gd name="connsiteX3" fmla="*/ 314 w 8086198"/>
              <a:gd name="connsiteY3" fmla="*/ 5147734 h 5147734"/>
              <a:gd name="connsiteX4" fmla="*/ 1372 w 8086198"/>
              <a:gd name="connsiteY4" fmla="*/ 19050 h 5147734"/>
              <a:gd name="connsiteX0" fmla="*/ 1372 w 8086198"/>
              <a:gd name="connsiteY0" fmla="*/ 3175 h 5147734"/>
              <a:gd name="connsiteX1" fmla="*/ 4387063 w 8086198"/>
              <a:gd name="connsiteY1" fmla="*/ 0 h 5147734"/>
              <a:gd name="connsiteX2" fmla="*/ 8086198 w 8086198"/>
              <a:gd name="connsiteY2" fmla="*/ 5143233 h 5147734"/>
              <a:gd name="connsiteX3" fmla="*/ 314 w 8086198"/>
              <a:gd name="connsiteY3" fmla="*/ 5147734 h 5147734"/>
              <a:gd name="connsiteX4" fmla="*/ 1372 w 8086198"/>
              <a:gd name="connsiteY4" fmla="*/ 3175 h 5147734"/>
              <a:gd name="connsiteX0" fmla="*/ 42366 w 8085917"/>
              <a:gd name="connsiteY0" fmla="*/ 53975 h 5147734"/>
              <a:gd name="connsiteX1" fmla="*/ 4386782 w 8085917"/>
              <a:gd name="connsiteY1" fmla="*/ 0 h 5147734"/>
              <a:gd name="connsiteX2" fmla="*/ 8085917 w 8085917"/>
              <a:gd name="connsiteY2" fmla="*/ 5143233 h 5147734"/>
              <a:gd name="connsiteX3" fmla="*/ 33 w 8085917"/>
              <a:gd name="connsiteY3" fmla="*/ 5147734 h 5147734"/>
              <a:gd name="connsiteX4" fmla="*/ 42366 w 8085917"/>
              <a:gd name="connsiteY4" fmla="*/ 53975 h 5147734"/>
              <a:gd name="connsiteX0" fmla="*/ 0 w 8088001"/>
              <a:gd name="connsiteY0" fmla="*/ 0 h 5147734"/>
              <a:gd name="connsiteX1" fmla="*/ 4388866 w 8088001"/>
              <a:gd name="connsiteY1" fmla="*/ 0 h 5147734"/>
              <a:gd name="connsiteX2" fmla="*/ 8088001 w 8088001"/>
              <a:gd name="connsiteY2" fmla="*/ 5143233 h 5147734"/>
              <a:gd name="connsiteX3" fmla="*/ 2117 w 8088001"/>
              <a:gd name="connsiteY3" fmla="*/ 5147734 h 5147734"/>
              <a:gd name="connsiteX4" fmla="*/ 0 w 8088001"/>
              <a:gd name="connsiteY4" fmla="*/ 0 h 5147734"/>
              <a:gd name="connsiteX0" fmla="*/ 4420 w 8092421"/>
              <a:gd name="connsiteY0" fmla="*/ 0 h 5147734"/>
              <a:gd name="connsiteX1" fmla="*/ 4393286 w 8092421"/>
              <a:gd name="connsiteY1" fmla="*/ 0 h 5147734"/>
              <a:gd name="connsiteX2" fmla="*/ 8092421 w 8092421"/>
              <a:gd name="connsiteY2" fmla="*/ 5143233 h 5147734"/>
              <a:gd name="connsiteX3" fmla="*/ 187 w 8092421"/>
              <a:gd name="connsiteY3" fmla="*/ 5147734 h 5147734"/>
              <a:gd name="connsiteX4" fmla="*/ 4420 w 8092421"/>
              <a:gd name="connsiteY4" fmla="*/ 0 h 5147734"/>
              <a:gd name="connsiteX0" fmla="*/ 0 w 8094351"/>
              <a:gd name="connsiteY0" fmla="*/ 3175 h 5147734"/>
              <a:gd name="connsiteX1" fmla="*/ 4395216 w 8094351"/>
              <a:gd name="connsiteY1" fmla="*/ 0 h 5147734"/>
              <a:gd name="connsiteX2" fmla="*/ 8094351 w 8094351"/>
              <a:gd name="connsiteY2" fmla="*/ 5143233 h 5147734"/>
              <a:gd name="connsiteX3" fmla="*/ 2117 w 8094351"/>
              <a:gd name="connsiteY3" fmla="*/ 5147734 h 5147734"/>
              <a:gd name="connsiteX4" fmla="*/ 0 w 8094351"/>
              <a:gd name="connsiteY4" fmla="*/ 3175 h 5147734"/>
              <a:gd name="connsiteX0" fmla="*/ 1373 w 8092549"/>
              <a:gd name="connsiteY0" fmla="*/ 0 h 5154084"/>
              <a:gd name="connsiteX1" fmla="*/ 4393414 w 8092549"/>
              <a:gd name="connsiteY1" fmla="*/ 6350 h 5154084"/>
              <a:gd name="connsiteX2" fmla="*/ 8092549 w 8092549"/>
              <a:gd name="connsiteY2" fmla="*/ 5149583 h 5154084"/>
              <a:gd name="connsiteX3" fmla="*/ 315 w 8092549"/>
              <a:gd name="connsiteY3" fmla="*/ 5154084 h 5154084"/>
              <a:gd name="connsiteX4" fmla="*/ 1373 w 8092549"/>
              <a:gd name="connsiteY4" fmla="*/ 0 h 5154084"/>
              <a:gd name="connsiteX0" fmla="*/ 1373 w 8092549"/>
              <a:gd name="connsiteY0" fmla="*/ 3175 h 5157259"/>
              <a:gd name="connsiteX1" fmla="*/ 4393414 w 8092549"/>
              <a:gd name="connsiteY1" fmla="*/ 0 h 5157259"/>
              <a:gd name="connsiteX2" fmla="*/ 8092549 w 8092549"/>
              <a:gd name="connsiteY2" fmla="*/ 5152758 h 5157259"/>
              <a:gd name="connsiteX3" fmla="*/ 315 w 8092549"/>
              <a:gd name="connsiteY3" fmla="*/ 5157259 h 5157259"/>
              <a:gd name="connsiteX4" fmla="*/ 1373 w 8092549"/>
              <a:gd name="connsiteY4" fmla="*/ 3175 h 5157259"/>
              <a:gd name="connsiteX0" fmla="*/ 615708 w 8092237"/>
              <a:gd name="connsiteY0" fmla="*/ 17469 h 5157259"/>
              <a:gd name="connsiteX1" fmla="*/ 4393102 w 8092237"/>
              <a:gd name="connsiteY1" fmla="*/ 0 h 5157259"/>
              <a:gd name="connsiteX2" fmla="*/ 8092237 w 8092237"/>
              <a:gd name="connsiteY2" fmla="*/ 5152758 h 5157259"/>
              <a:gd name="connsiteX3" fmla="*/ 3 w 8092237"/>
              <a:gd name="connsiteY3" fmla="*/ 5157259 h 5157259"/>
              <a:gd name="connsiteX4" fmla="*/ 615708 w 8092237"/>
              <a:gd name="connsiteY4" fmla="*/ 17469 h 5157259"/>
              <a:gd name="connsiteX0" fmla="*/ 1135059 w 8092236"/>
              <a:gd name="connsiteY0" fmla="*/ 17469 h 5157259"/>
              <a:gd name="connsiteX1" fmla="*/ 4393101 w 8092236"/>
              <a:gd name="connsiteY1" fmla="*/ 0 h 5157259"/>
              <a:gd name="connsiteX2" fmla="*/ 8092236 w 8092236"/>
              <a:gd name="connsiteY2" fmla="*/ 5152758 h 5157259"/>
              <a:gd name="connsiteX3" fmla="*/ 2 w 8092236"/>
              <a:gd name="connsiteY3" fmla="*/ 5157259 h 5157259"/>
              <a:gd name="connsiteX4" fmla="*/ 1135059 w 8092236"/>
              <a:gd name="connsiteY4" fmla="*/ 17469 h 5157259"/>
              <a:gd name="connsiteX0" fmla="*/ 1654410 w 8092235"/>
              <a:gd name="connsiteY0" fmla="*/ 22234 h 5157259"/>
              <a:gd name="connsiteX1" fmla="*/ 4393100 w 8092235"/>
              <a:gd name="connsiteY1" fmla="*/ 0 h 5157259"/>
              <a:gd name="connsiteX2" fmla="*/ 8092235 w 8092235"/>
              <a:gd name="connsiteY2" fmla="*/ 5152758 h 5157259"/>
              <a:gd name="connsiteX3" fmla="*/ 1 w 8092235"/>
              <a:gd name="connsiteY3" fmla="*/ 5157259 h 5157259"/>
              <a:gd name="connsiteX4" fmla="*/ 1654410 w 8092235"/>
              <a:gd name="connsiteY4" fmla="*/ 22234 h 5157259"/>
              <a:gd name="connsiteX0" fmla="*/ 1235116 w 8092235"/>
              <a:gd name="connsiteY0" fmla="*/ 7940 h 5157259"/>
              <a:gd name="connsiteX1" fmla="*/ 4393100 w 8092235"/>
              <a:gd name="connsiteY1" fmla="*/ 0 h 5157259"/>
              <a:gd name="connsiteX2" fmla="*/ 8092235 w 8092235"/>
              <a:gd name="connsiteY2" fmla="*/ 5152758 h 5157259"/>
              <a:gd name="connsiteX3" fmla="*/ 1 w 8092235"/>
              <a:gd name="connsiteY3" fmla="*/ 5157259 h 5157259"/>
              <a:gd name="connsiteX4" fmla="*/ 1235116 w 8092235"/>
              <a:gd name="connsiteY4" fmla="*/ 7940 h 5157259"/>
              <a:gd name="connsiteX0" fmla="*/ 0 w 6857119"/>
              <a:gd name="connsiteY0" fmla="*/ 7940 h 5157259"/>
              <a:gd name="connsiteX1" fmla="*/ 3157984 w 6857119"/>
              <a:gd name="connsiteY1" fmla="*/ 0 h 5157259"/>
              <a:gd name="connsiteX2" fmla="*/ 6857119 w 6857119"/>
              <a:gd name="connsiteY2" fmla="*/ 5152758 h 5157259"/>
              <a:gd name="connsiteX3" fmla="*/ 303883 w 6857119"/>
              <a:gd name="connsiteY3" fmla="*/ 5157259 h 5157259"/>
              <a:gd name="connsiteX4" fmla="*/ 0 w 6857119"/>
              <a:gd name="connsiteY4" fmla="*/ 7940 h 5157259"/>
              <a:gd name="connsiteX0" fmla="*/ 5979 w 6863098"/>
              <a:gd name="connsiteY0" fmla="*/ 7940 h 5152758"/>
              <a:gd name="connsiteX1" fmla="*/ 3163963 w 6863098"/>
              <a:gd name="connsiteY1" fmla="*/ 0 h 5152758"/>
              <a:gd name="connsiteX2" fmla="*/ 6863098 w 6863098"/>
              <a:gd name="connsiteY2" fmla="*/ 5152758 h 5152758"/>
              <a:gd name="connsiteX3" fmla="*/ 156 w 6863098"/>
              <a:gd name="connsiteY3" fmla="*/ 5152494 h 5152758"/>
              <a:gd name="connsiteX4" fmla="*/ 5979 w 6863098"/>
              <a:gd name="connsiteY4" fmla="*/ 7940 h 5152758"/>
              <a:gd name="connsiteX0" fmla="*/ 0 w 6857119"/>
              <a:gd name="connsiteY0" fmla="*/ 7940 h 5152758"/>
              <a:gd name="connsiteX1" fmla="*/ 3157984 w 6857119"/>
              <a:gd name="connsiteY1" fmla="*/ 0 h 5152758"/>
              <a:gd name="connsiteX2" fmla="*/ 6857119 w 6857119"/>
              <a:gd name="connsiteY2" fmla="*/ 5152758 h 5152758"/>
              <a:gd name="connsiteX3" fmla="*/ 270288 w 6857119"/>
              <a:gd name="connsiteY3" fmla="*/ 5147734 h 5152758"/>
              <a:gd name="connsiteX4" fmla="*/ 0 w 6857119"/>
              <a:gd name="connsiteY4" fmla="*/ 7940 h 5152758"/>
              <a:gd name="connsiteX0" fmla="*/ 0 w 6857119"/>
              <a:gd name="connsiteY0" fmla="*/ 7940 h 5152758"/>
              <a:gd name="connsiteX1" fmla="*/ 3157984 w 6857119"/>
              <a:gd name="connsiteY1" fmla="*/ 0 h 5152758"/>
              <a:gd name="connsiteX2" fmla="*/ 6857119 w 6857119"/>
              <a:gd name="connsiteY2" fmla="*/ 5152758 h 5152758"/>
              <a:gd name="connsiteX3" fmla="*/ 213161 w 6857119"/>
              <a:gd name="connsiteY3" fmla="*/ 5152495 h 5152758"/>
              <a:gd name="connsiteX4" fmla="*/ 0 w 6857119"/>
              <a:gd name="connsiteY4" fmla="*/ 7940 h 5152758"/>
              <a:gd name="connsiteX0" fmla="*/ 339067 w 6643963"/>
              <a:gd name="connsiteY0" fmla="*/ 26982 h 5152758"/>
              <a:gd name="connsiteX1" fmla="*/ 2944828 w 6643963"/>
              <a:gd name="connsiteY1" fmla="*/ 0 h 5152758"/>
              <a:gd name="connsiteX2" fmla="*/ 6643963 w 6643963"/>
              <a:gd name="connsiteY2" fmla="*/ 5152758 h 5152758"/>
              <a:gd name="connsiteX3" fmla="*/ 5 w 6643963"/>
              <a:gd name="connsiteY3" fmla="*/ 5152495 h 5152758"/>
              <a:gd name="connsiteX4" fmla="*/ 339067 w 6643963"/>
              <a:gd name="connsiteY4" fmla="*/ 26982 h 5152758"/>
              <a:gd name="connsiteX0" fmla="*/ 0 w 6647655"/>
              <a:gd name="connsiteY0" fmla="*/ 17461 h 5152758"/>
              <a:gd name="connsiteX1" fmla="*/ 2948520 w 6647655"/>
              <a:gd name="connsiteY1" fmla="*/ 0 h 5152758"/>
              <a:gd name="connsiteX2" fmla="*/ 6647655 w 6647655"/>
              <a:gd name="connsiteY2" fmla="*/ 5152758 h 5152758"/>
              <a:gd name="connsiteX3" fmla="*/ 3697 w 6647655"/>
              <a:gd name="connsiteY3" fmla="*/ 5152495 h 5152758"/>
              <a:gd name="connsiteX4" fmla="*/ 0 w 6647655"/>
              <a:gd name="connsiteY4" fmla="*/ 17461 h 5152758"/>
              <a:gd name="connsiteX0" fmla="*/ 0 w 6647655"/>
              <a:gd name="connsiteY0" fmla="*/ 0 h 5154339"/>
              <a:gd name="connsiteX1" fmla="*/ 2948520 w 6647655"/>
              <a:gd name="connsiteY1" fmla="*/ 1581 h 5154339"/>
              <a:gd name="connsiteX2" fmla="*/ 6647655 w 6647655"/>
              <a:gd name="connsiteY2" fmla="*/ 5154339 h 5154339"/>
              <a:gd name="connsiteX3" fmla="*/ 3697 w 6647655"/>
              <a:gd name="connsiteY3" fmla="*/ 5154076 h 5154339"/>
              <a:gd name="connsiteX4" fmla="*/ 0 w 6647655"/>
              <a:gd name="connsiteY4" fmla="*/ 0 h 515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47655" h="5154339">
                <a:moveTo>
                  <a:pt x="0" y="0"/>
                </a:moveTo>
                <a:lnTo>
                  <a:pt x="2948520" y="1581"/>
                </a:lnTo>
                <a:lnTo>
                  <a:pt x="6647655" y="5154339"/>
                </a:lnTo>
                <a:lnTo>
                  <a:pt x="3697" y="5154076"/>
                </a:lnTo>
                <a:cubicBezTo>
                  <a:pt x="2286" y="3463565"/>
                  <a:pt x="1411" y="1690511"/>
                  <a:pt x="0" y="0"/>
                </a:cubicBezTo>
                <a:close/>
              </a:path>
            </a:pathLst>
          </a:custGeom>
          <a:solidFill>
            <a:srgbClr val="8724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A67A86-C0BF-4B34-87D3-002F90DE2FF7}"/>
              </a:ext>
            </a:extLst>
          </p:cNvPr>
          <p:cNvSpPr>
            <a:spLocks noGrp="1"/>
          </p:cNvSpPr>
          <p:nvPr>
            <p:ph type="ctrTitle"/>
          </p:nvPr>
        </p:nvSpPr>
        <p:spPr>
          <a:xfrm>
            <a:off x="640080" y="2194560"/>
            <a:ext cx="5230368" cy="2048256"/>
          </a:xfrm>
        </p:spPr>
        <p:txBody>
          <a:bodyPr anchor="b">
            <a:normAutofit/>
          </a:bodyPr>
          <a:lstStyle>
            <a:lvl1pPr algn="l">
              <a:defRPr sz="420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0AA6051-D6E5-4FFF-A80B-A8286D37891E}"/>
              </a:ext>
            </a:extLst>
          </p:cNvPr>
          <p:cNvSpPr>
            <a:spLocks noGrp="1"/>
          </p:cNvSpPr>
          <p:nvPr>
            <p:ph type="subTitle" idx="1"/>
          </p:nvPr>
        </p:nvSpPr>
        <p:spPr>
          <a:xfrm>
            <a:off x="640080" y="5458968"/>
            <a:ext cx="7205472" cy="484632"/>
          </a:xfrm>
        </p:spPr>
        <p:txBody>
          <a:bodyPr/>
          <a:lstStyle>
            <a:lvl1pPr marL="0" indent="0" algn="l">
              <a:buNone/>
              <a:defRPr sz="240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E8B84BB-B2B1-491A-BC38-1E24D25DD78F}"/>
              </a:ext>
            </a:extLst>
          </p:cNvPr>
          <p:cNvSpPr>
            <a:spLocks noGrp="1"/>
          </p:cNvSpPr>
          <p:nvPr>
            <p:ph type="dt" sz="half" idx="10"/>
          </p:nvPr>
        </p:nvSpPr>
        <p:spPr>
          <a:xfrm>
            <a:off x="628650" y="4718304"/>
            <a:ext cx="5852160" cy="338328"/>
          </a:xfrm>
          <a:prstGeom prst="rect">
            <a:avLst/>
          </a:prstGeom>
        </p:spPr>
        <p:txBody>
          <a:bodyPr lIns="0" tIns="0" rIns="0" bIns="0" anchor="t" anchorCtr="0"/>
          <a:lstStyle>
            <a:lvl1pPr>
              <a:defRPr sz="1800" cap="all" baseline="0">
                <a:solidFill>
                  <a:schemeClr val="bg1"/>
                </a:solidFill>
                <a:latin typeface="Arial" panose="020B0604020202020204" pitchFamily="34" charset="0"/>
                <a:cs typeface="Arial" panose="020B0604020202020204" pitchFamily="34" charset="0"/>
              </a:defRPr>
            </a:lvl1pPr>
          </a:lstStyle>
          <a:p>
            <a:endParaRPr lang="en-GB" dirty="0"/>
          </a:p>
        </p:txBody>
      </p:sp>
      <p:cxnSp>
        <p:nvCxnSpPr>
          <p:cNvPr id="8" name="Straight Connector 7">
            <a:extLst>
              <a:ext uri="{FF2B5EF4-FFF2-40B4-BE49-F238E27FC236}">
                <a16:creationId xmlns:a16="http://schemas.microsoft.com/office/drawing/2014/main" id="{40BB3480-F301-47EF-9457-F0FA57776F1E}"/>
              </a:ext>
            </a:extLst>
          </p:cNvPr>
          <p:cNvCxnSpPr/>
          <p:nvPr/>
        </p:nvCxnSpPr>
        <p:spPr bwMode="auto">
          <a:xfrm>
            <a:off x="640080" y="4445000"/>
            <a:ext cx="548640" cy="0"/>
          </a:xfrm>
          <a:prstGeom prst="line">
            <a:avLst/>
          </a:prstGeom>
          <a:solidFill>
            <a:schemeClr val="accent1"/>
          </a:solidFill>
          <a:ln w="1270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pic>
        <p:nvPicPr>
          <p:cNvPr id="9" name="Picture 13">
            <a:extLst>
              <a:ext uri="{FF2B5EF4-FFF2-40B4-BE49-F238E27FC236}">
                <a16:creationId xmlns:a16="http://schemas.microsoft.com/office/drawing/2014/main" id="{03CED769-0107-416B-8147-4D2738657D2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13562" y="726241"/>
            <a:ext cx="1925638"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5036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21CF5-345E-42C6-ABA4-7AA1E541C2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41812D-1332-441E-860F-A5E03C84BFBA}"/>
              </a:ext>
            </a:extLst>
          </p:cNvPr>
          <p:cNvSpPr>
            <a:spLocks noGrp="1"/>
          </p:cNvSpPr>
          <p:nvPr>
            <p:ph idx="1"/>
          </p:nvPr>
        </p:nvSpPr>
        <p:spPr/>
        <p:txBody>
          <a:bodyPr/>
          <a:lstStyle>
            <a:lvl5pPr marL="877824">
              <a:defRPr/>
            </a:lvl5pPr>
            <a:lvl6pPr marL="877824">
              <a:defRPr/>
            </a:lvl6pPr>
            <a:lvl7pPr marL="877824">
              <a:defRPr/>
            </a:lvl7pPr>
            <a:lvl8pPr marL="877824">
              <a:defRPr/>
            </a:lvl8pPr>
            <a:lvl9pPr marL="877824">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1A5EFE29-49BB-4D38-B88B-FE170799AEC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64543F-F9B2-44AF-A091-EB27942A7CA9}"/>
              </a:ext>
            </a:extLst>
          </p:cNvPr>
          <p:cNvSpPr>
            <a:spLocks noGrp="1"/>
          </p:cNvSpPr>
          <p:nvPr>
            <p:ph type="sldNum" sz="quarter" idx="12"/>
          </p:nvPr>
        </p:nvSpPr>
        <p:spPr/>
        <p:txBody>
          <a:bodyPr/>
          <a:lstStyle/>
          <a:p>
            <a:fld id="{7BEEA05B-8BAC-4773-BE79-5404FBF80D3C}" type="slidenum">
              <a:rPr lang="en-GB" smtClean="0"/>
              <a:t>‹nr.›</a:t>
            </a:fld>
            <a:endParaRPr lang="en-GB" dirty="0"/>
          </a:p>
        </p:txBody>
      </p:sp>
    </p:spTree>
    <p:extLst>
      <p:ext uri="{BB962C8B-B14F-4D97-AF65-F5344CB8AC3E}">
        <p14:creationId xmlns:p14="http://schemas.microsoft.com/office/powerpoint/2010/main" val="247256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and Content Plai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E14-C65C-4E6A-9A01-8799AB3B279C}"/>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CF13A1BA-F0ED-4391-BD56-79E7ADCE4729}"/>
              </a:ext>
            </a:extLst>
          </p:cNvPr>
          <p:cNvSpPr>
            <a:spLocks noGrp="1"/>
          </p:cNvSpPr>
          <p:nvPr>
            <p:ph type="ftr" sz="quarter" idx="10"/>
          </p:nvPr>
        </p:nvSpPr>
        <p:spPr/>
        <p:txBody>
          <a:bodyPr/>
          <a:lstStyle/>
          <a:p>
            <a:endParaRPr lang="en-GB" dirty="0">
              <a:solidFill>
                <a:srgbClr val="FFFFFF"/>
              </a:solidFill>
            </a:endParaRPr>
          </a:p>
        </p:txBody>
      </p:sp>
      <p:sp>
        <p:nvSpPr>
          <p:cNvPr id="4" name="Slide Number Placeholder 3">
            <a:extLst>
              <a:ext uri="{FF2B5EF4-FFF2-40B4-BE49-F238E27FC236}">
                <a16:creationId xmlns:a16="http://schemas.microsoft.com/office/drawing/2014/main" id="{BB84AEDF-D97E-4001-A961-C9B4E2A23354}"/>
              </a:ext>
            </a:extLst>
          </p:cNvPr>
          <p:cNvSpPr>
            <a:spLocks noGrp="1"/>
          </p:cNvSpPr>
          <p:nvPr>
            <p:ph type="sldNum" sz="quarter" idx="11"/>
          </p:nvPr>
        </p:nvSpPr>
        <p:spPr/>
        <p:txBody>
          <a:bodyPr/>
          <a:lstStyle/>
          <a:p>
            <a:fld id="{7BEEA05B-8BAC-4773-BE79-5404FBF80D3C}" type="slidenum">
              <a:rPr lang="en-GB" smtClean="0">
                <a:solidFill>
                  <a:srgbClr val="FFFFFF"/>
                </a:solidFill>
              </a:rPr>
              <a:pPr/>
              <a:t>‹nr.›</a:t>
            </a:fld>
            <a:endParaRPr lang="en-GB" dirty="0">
              <a:solidFill>
                <a:srgbClr val="FFFFFF"/>
              </a:solidFill>
            </a:endParaRPr>
          </a:p>
        </p:txBody>
      </p:sp>
      <p:sp>
        <p:nvSpPr>
          <p:cNvPr id="5" name="Content Placeholder 2">
            <a:extLst>
              <a:ext uri="{FF2B5EF4-FFF2-40B4-BE49-F238E27FC236}">
                <a16:creationId xmlns:a16="http://schemas.microsoft.com/office/drawing/2014/main" id="{3E333B05-5D0A-47C4-A7D1-375A6DD3D57A}"/>
              </a:ext>
            </a:extLst>
          </p:cNvPr>
          <p:cNvSpPr>
            <a:spLocks noGrp="1"/>
          </p:cNvSpPr>
          <p:nvPr>
            <p:ph idx="1"/>
          </p:nvPr>
        </p:nvSpPr>
        <p:spPr>
          <a:xfrm>
            <a:off x="1106424" y="1920240"/>
            <a:ext cx="7534656" cy="4114800"/>
          </a:xfrm>
        </p:spPr>
        <p:txBody>
          <a:bodyPr/>
          <a:lstStyle>
            <a:lvl5pPr marL="877824">
              <a:defRPr/>
            </a:lvl5pPr>
            <a:lvl6pPr marL="877824">
              <a:defRPr/>
            </a:lvl6pPr>
            <a:lvl7pPr marL="877824">
              <a:defRPr/>
            </a:lvl7pPr>
            <a:lvl8pPr marL="877824">
              <a:defRPr/>
            </a:lvl8pPr>
            <a:lvl9pPr marL="877824">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FirmLogo">
            <a:extLst>
              <a:ext uri="{FF2B5EF4-FFF2-40B4-BE49-F238E27FC236}">
                <a16:creationId xmlns:a16="http://schemas.microsoft.com/office/drawing/2014/main" id="{A1DFFD67-51BE-43B6-B96A-DEAC7A78C9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93775"/>
            <a:ext cx="3286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opBar">
            <a:extLst>
              <a:ext uri="{FF2B5EF4-FFF2-40B4-BE49-F238E27FC236}">
                <a16:creationId xmlns:a16="http://schemas.microsoft.com/office/drawing/2014/main" id="{5ECF43BA-A0D7-4F8C-8094-31EC4115B190}"/>
              </a:ext>
            </a:extLst>
          </p:cNvPr>
          <p:cNvSpPr/>
          <p:nvPr/>
        </p:nvSpPr>
        <p:spPr>
          <a:xfrm>
            <a:off x="0" y="-2615"/>
            <a:ext cx="9144000" cy="307416"/>
          </a:xfrm>
          <a:prstGeom prst="rect">
            <a:avLst/>
          </a:prstGeom>
          <a:solidFill>
            <a:srgbClr val="872434"/>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ln>
                <a:noFill/>
              </a:ln>
            </a:endParaRPr>
          </a:p>
        </p:txBody>
      </p:sp>
      <p:sp>
        <p:nvSpPr>
          <p:cNvPr id="8" name="FirmName">
            <a:extLst>
              <a:ext uri="{FF2B5EF4-FFF2-40B4-BE49-F238E27FC236}">
                <a16:creationId xmlns:a16="http://schemas.microsoft.com/office/drawing/2014/main" id="{A895E594-1923-4064-925E-24C353868167}"/>
              </a:ext>
            </a:extLst>
          </p:cNvPr>
          <p:cNvSpPr txBox="1">
            <a:spLocks noChangeArrowheads="1"/>
          </p:cNvSpPr>
          <p:nvPr/>
        </p:nvSpPr>
        <p:spPr bwMode="auto">
          <a:xfrm>
            <a:off x="7034994" y="0"/>
            <a:ext cx="1603141" cy="3048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0" tIns="0" rIns="0" bIns="0" anchor="ctr"/>
          <a:lstStyle>
            <a:defPPr>
              <a:defRPr lang="en-US"/>
            </a:defPPr>
            <a:lvl1pPr algn="l" rtl="0" eaLnBrk="0" fontAlgn="base" hangingPunct="0">
              <a:spcBef>
                <a:spcPct val="0"/>
              </a:spcBef>
              <a:spcAft>
                <a:spcPct val="0"/>
              </a:spcAft>
              <a:defRPr sz="1200" kern="1200">
                <a:solidFill>
                  <a:schemeClr val="bg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lgn="r">
              <a:defRPr/>
            </a:pPr>
            <a:r>
              <a:rPr lang="en-US" sz="1100" spc="200" baseline="0" dirty="0">
                <a:solidFill>
                  <a:schemeClr val="bg1"/>
                </a:solidFill>
              </a:rPr>
              <a:t>WILMERHALE</a:t>
            </a:r>
            <a:endParaRPr lang="en-US" sz="1100" spc="200" baseline="0" dirty="0">
              <a:solidFill>
                <a:schemeClr val="bg2"/>
              </a:solidFill>
            </a:endParaRPr>
          </a:p>
        </p:txBody>
      </p:sp>
    </p:spTree>
    <p:extLst>
      <p:ext uri="{BB962C8B-B14F-4D97-AF65-F5344CB8AC3E}">
        <p14:creationId xmlns:p14="http://schemas.microsoft.com/office/powerpoint/2010/main" val="225911496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A59BF-03FD-4467-AE24-58C496B9CDF3}"/>
              </a:ext>
            </a:extLst>
          </p:cNvPr>
          <p:cNvSpPr>
            <a:spLocks noGrp="1"/>
          </p:cNvSpPr>
          <p:nvPr>
            <p:ph type="title" hasCustomPrompt="1"/>
          </p:nvPr>
        </p:nvSpPr>
        <p:spPr>
          <a:xfrm>
            <a:off x="649224" y="2907792"/>
            <a:ext cx="7991856" cy="1499616"/>
          </a:xfrm>
        </p:spPr>
        <p:txBody>
          <a:bodyPr anchor="b"/>
          <a:lstStyle>
            <a:lvl1pPr>
              <a:defRPr sz="1800" b="0" i="0" kern="0" cap="all" spc="200" baseline="0">
                <a:solidFill>
                  <a:srgbClr val="872434"/>
                </a:solidFill>
                <a:latin typeface="Arial" panose="020B0604020202020204" pitchFamily="34" charset="0"/>
                <a:cs typeface="Arial" panose="020B0604020202020204" pitchFamily="34" charset="0"/>
              </a:defRPr>
            </a:lvl1pPr>
          </a:lstStyle>
          <a:p>
            <a:r>
              <a:rPr lang="en-US"/>
              <a:t>Click to add Subtitle</a:t>
            </a:r>
          </a:p>
        </p:txBody>
      </p:sp>
      <p:sp>
        <p:nvSpPr>
          <p:cNvPr id="3" name="Text Placeholder 2">
            <a:extLst>
              <a:ext uri="{FF2B5EF4-FFF2-40B4-BE49-F238E27FC236}">
                <a16:creationId xmlns:a16="http://schemas.microsoft.com/office/drawing/2014/main" id="{8DCB2A3B-4453-47F0-A761-037296832771}"/>
              </a:ext>
            </a:extLst>
          </p:cNvPr>
          <p:cNvSpPr>
            <a:spLocks noGrp="1"/>
          </p:cNvSpPr>
          <p:nvPr>
            <p:ph type="body" idx="1" hasCustomPrompt="1"/>
          </p:nvPr>
        </p:nvSpPr>
        <p:spPr>
          <a:xfrm>
            <a:off x="649224" y="4407408"/>
            <a:ext cx="7991856" cy="1362456"/>
          </a:xfrm>
        </p:spPr>
        <p:txBody>
          <a:bodyPr/>
          <a:lstStyle>
            <a:lvl1pPr marL="0" indent="0">
              <a:buNone/>
              <a:defRPr sz="4200" b="1" i="1" baseline="0">
                <a:solidFill>
                  <a:schemeClr val="tx1"/>
                </a:solidFill>
                <a:latin typeface="Times New Roman" panose="02020603050405020304" pitchFamily="18" charset="0"/>
                <a:cs typeface="Times New Roman" panose="02020603050405020304" pitchFamily="18"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add Section Header</a:t>
            </a:r>
          </a:p>
        </p:txBody>
      </p:sp>
      <p:sp>
        <p:nvSpPr>
          <p:cNvPr id="5" name="Footer Placeholder 4">
            <a:extLst>
              <a:ext uri="{FF2B5EF4-FFF2-40B4-BE49-F238E27FC236}">
                <a16:creationId xmlns:a16="http://schemas.microsoft.com/office/drawing/2014/main" id="{84B2165A-6A69-4E6B-ADBB-DC994EB02DB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8D2E332-5030-4741-A398-15E433D9CC8B}"/>
              </a:ext>
            </a:extLst>
          </p:cNvPr>
          <p:cNvSpPr>
            <a:spLocks noGrp="1"/>
          </p:cNvSpPr>
          <p:nvPr>
            <p:ph type="sldNum" sz="quarter" idx="12"/>
          </p:nvPr>
        </p:nvSpPr>
        <p:spPr/>
        <p:txBody>
          <a:bodyPr/>
          <a:lstStyle/>
          <a:p>
            <a:fld id="{7BEEA05B-8BAC-4773-BE79-5404FBF80D3C}" type="slidenum">
              <a:rPr lang="en-GB" smtClean="0"/>
              <a:t>‹nr.›</a:t>
            </a:fld>
            <a:endParaRPr lang="en-GB" dirty="0"/>
          </a:p>
        </p:txBody>
      </p:sp>
      <p:sp>
        <p:nvSpPr>
          <p:cNvPr id="7" name="Rectangle 6">
            <a:extLst>
              <a:ext uri="{FF2B5EF4-FFF2-40B4-BE49-F238E27FC236}">
                <a16:creationId xmlns:a16="http://schemas.microsoft.com/office/drawing/2014/main" id="{4FBD7D96-289B-4960-B153-0E1A4E28BC2E}"/>
              </a:ext>
            </a:extLst>
          </p:cNvPr>
          <p:cNvSpPr/>
          <p:nvPr/>
        </p:nvSpPr>
        <p:spPr>
          <a:xfrm>
            <a:off x="457200" y="990600"/>
            <a:ext cx="381000" cy="381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768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407DE-5511-4673-817F-96B0668113B9}"/>
              </a:ext>
            </a:extLst>
          </p:cNvPr>
          <p:cNvSpPr>
            <a:spLocks noGrp="1"/>
          </p:cNvSpPr>
          <p:nvPr>
            <p:ph type="title"/>
          </p:nvPr>
        </p:nvSpPr>
        <p:spPr>
          <a:xfrm>
            <a:off x="1106424" y="841248"/>
            <a:ext cx="7525512" cy="63093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C06D79F2-E26E-466F-A032-8334AF3029D8}"/>
              </a:ext>
            </a:extLst>
          </p:cNvPr>
          <p:cNvSpPr>
            <a:spLocks noGrp="1"/>
          </p:cNvSpPr>
          <p:nvPr>
            <p:ph sz="half" idx="1"/>
          </p:nvPr>
        </p:nvSpPr>
        <p:spPr>
          <a:xfrm>
            <a:off x="1097280" y="1920240"/>
            <a:ext cx="36576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9E0313-24E9-457F-B396-7F74F5D4A988}"/>
              </a:ext>
            </a:extLst>
          </p:cNvPr>
          <p:cNvSpPr>
            <a:spLocks noGrp="1"/>
          </p:cNvSpPr>
          <p:nvPr>
            <p:ph sz="half" idx="2"/>
          </p:nvPr>
        </p:nvSpPr>
        <p:spPr>
          <a:xfrm>
            <a:off x="4974336" y="1920240"/>
            <a:ext cx="36576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E1608618-9544-41E3-9D0C-6AE15A77C62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243A27D-835D-4C6E-8FFB-BFCF508CE724}"/>
              </a:ext>
            </a:extLst>
          </p:cNvPr>
          <p:cNvSpPr>
            <a:spLocks noGrp="1"/>
          </p:cNvSpPr>
          <p:nvPr>
            <p:ph type="sldNum" sz="quarter" idx="12"/>
          </p:nvPr>
        </p:nvSpPr>
        <p:spPr/>
        <p:txBody>
          <a:bodyPr/>
          <a:lstStyle/>
          <a:p>
            <a:fld id="{7BEEA05B-8BAC-4773-BE79-5404FBF80D3C}" type="slidenum">
              <a:rPr lang="en-GB" smtClean="0"/>
              <a:t>‹nr.›</a:t>
            </a:fld>
            <a:endParaRPr lang="en-GB" dirty="0"/>
          </a:p>
        </p:txBody>
      </p:sp>
    </p:spTree>
    <p:extLst>
      <p:ext uri="{BB962C8B-B14F-4D97-AF65-F5344CB8AC3E}">
        <p14:creationId xmlns:p14="http://schemas.microsoft.com/office/powerpoint/2010/main" val="4248546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56AD7-8681-46E9-9BBE-BFDFC28D0ECB}"/>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E7344B24-2FA8-41E7-BB42-296E46ADEE6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18FED36-291C-4818-ACE5-1A030E433EC1}"/>
              </a:ext>
            </a:extLst>
          </p:cNvPr>
          <p:cNvSpPr>
            <a:spLocks noGrp="1"/>
          </p:cNvSpPr>
          <p:nvPr>
            <p:ph type="sldNum" sz="quarter" idx="12"/>
          </p:nvPr>
        </p:nvSpPr>
        <p:spPr/>
        <p:txBody>
          <a:bodyPr/>
          <a:lstStyle/>
          <a:p>
            <a:fld id="{7BEEA05B-8BAC-4773-BE79-5404FBF80D3C}" type="slidenum">
              <a:rPr lang="en-GB" smtClean="0"/>
              <a:t>‹nr.›</a:t>
            </a:fld>
            <a:endParaRPr lang="en-GB" dirty="0"/>
          </a:p>
        </p:txBody>
      </p:sp>
    </p:spTree>
    <p:extLst>
      <p:ext uri="{BB962C8B-B14F-4D97-AF65-F5344CB8AC3E}">
        <p14:creationId xmlns:p14="http://schemas.microsoft.com/office/powerpoint/2010/main" val="1766178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69CFD91-B867-43D0-8B52-7DEF571576F0}"/>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BDDF9DD-821E-4413-B613-F0E2ECEEBD49}"/>
              </a:ext>
            </a:extLst>
          </p:cNvPr>
          <p:cNvSpPr>
            <a:spLocks noGrp="1"/>
          </p:cNvSpPr>
          <p:nvPr>
            <p:ph type="sldNum" sz="quarter" idx="12"/>
          </p:nvPr>
        </p:nvSpPr>
        <p:spPr/>
        <p:txBody>
          <a:bodyPr/>
          <a:lstStyle/>
          <a:p>
            <a:fld id="{7BEEA05B-8BAC-4773-BE79-5404FBF80D3C}" type="slidenum">
              <a:rPr lang="en-GB" smtClean="0"/>
              <a:t>‹nr.›</a:t>
            </a:fld>
            <a:endParaRPr lang="en-GB" dirty="0"/>
          </a:p>
        </p:txBody>
      </p:sp>
      <p:sp>
        <p:nvSpPr>
          <p:cNvPr id="5" name="Rectangle 4">
            <a:extLst>
              <a:ext uri="{FF2B5EF4-FFF2-40B4-BE49-F238E27FC236}">
                <a16:creationId xmlns:a16="http://schemas.microsoft.com/office/drawing/2014/main" id="{C36F3238-D792-411F-B7E4-643BFBF42117}"/>
              </a:ext>
            </a:extLst>
          </p:cNvPr>
          <p:cNvSpPr/>
          <p:nvPr/>
        </p:nvSpPr>
        <p:spPr>
          <a:xfrm>
            <a:off x="457200" y="990600"/>
            <a:ext cx="381000" cy="381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527402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69CFD91-B867-43D0-8B52-7DEF571576F0}"/>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BDDF9DD-821E-4413-B613-F0E2ECEEBD49}"/>
              </a:ext>
            </a:extLst>
          </p:cNvPr>
          <p:cNvSpPr>
            <a:spLocks noGrp="1"/>
          </p:cNvSpPr>
          <p:nvPr>
            <p:ph type="sldNum" sz="quarter" idx="12"/>
          </p:nvPr>
        </p:nvSpPr>
        <p:spPr/>
        <p:txBody>
          <a:bodyPr/>
          <a:lstStyle/>
          <a:p>
            <a:fld id="{7BEEA05B-8BAC-4773-BE79-5404FBF80D3C}" type="slidenum">
              <a:rPr lang="en-GB" smtClean="0"/>
              <a:t>‹nr.›</a:t>
            </a:fld>
            <a:endParaRPr lang="en-GB" dirty="0"/>
          </a:p>
        </p:txBody>
      </p:sp>
      <p:sp>
        <p:nvSpPr>
          <p:cNvPr id="5" name="Rectangle 4">
            <a:extLst>
              <a:ext uri="{FF2B5EF4-FFF2-40B4-BE49-F238E27FC236}">
                <a16:creationId xmlns:a16="http://schemas.microsoft.com/office/drawing/2014/main" id="{7C011FBF-8E92-431C-808C-DD8AA8333FB6}"/>
              </a:ext>
            </a:extLst>
          </p:cNvPr>
          <p:cNvSpPr/>
          <p:nvPr/>
        </p:nvSpPr>
        <p:spPr>
          <a:xfrm>
            <a:off x="0" y="313346"/>
            <a:ext cx="9144000" cy="65532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11638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Section Header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A89E5-BB48-413F-BEA9-E41F82A61FE8}"/>
              </a:ext>
            </a:extLst>
          </p:cNvPr>
          <p:cNvSpPr>
            <a:spLocks noGrp="1"/>
          </p:cNvSpPr>
          <p:nvPr>
            <p:ph type="title"/>
          </p:nvPr>
        </p:nvSpPr>
        <p:spPr>
          <a:xfrm>
            <a:off x="1371600" y="2130552"/>
            <a:ext cx="6400800" cy="2743200"/>
          </a:xfrm>
          <a:solidFill>
            <a:srgbClr val="872434">
              <a:alpha val="92157"/>
            </a:srgbClr>
          </a:solidFill>
        </p:spPr>
        <p:txBody>
          <a:bodyPr lIns="182880" rIns="182880" anchor="ctr" anchorCtr="1">
            <a:normAutofit/>
          </a:bodyPr>
          <a:lstStyle>
            <a:lvl1pPr>
              <a:defRPr sz="4200" baseline="0">
                <a:solidFill>
                  <a:schemeClr val="bg1"/>
                </a:solidFill>
              </a:defRPr>
            </a:lvl1pPr>
          </a:lstStyle>
          <a:p>
            <a:r>
              <a:rPr lang="en-US"/>
              <a:t>Click to edit Master title style</a:t>
            </a:r>
          </a:p>
        </p:txBody>
      </p:sp>
      <p:sp>
        <p:nvSpPr>
          <p:cNvPr id="3" name="Footer Placeholder 2">
            <a:extLst>
              <a:ext uri="{FF2B5EF4-FFF2-40B4-BE49-F238E27FC236}">
                <a16:creationId xmlns:a16="http://schemas.microsoft.com/office/drawing/2014/main" id="{BD85BEB0-51B3-476F-A5EC-F4857346D581}"/>
              </a:ext>
            </a:extLst>
          </p:cNvPr>
          <p:cNvSpPr>
            <a:spLocks noGrp="1"/>
          </p:cNvSpPr>
          <p:nvPr>
            <p:ph type="ftr" sz="quarter" idx="10"/>
          </p:nvPr>
        </p:nvSpPr>
        <p:spPr/>
        <p:txBody>
          <a:bodyPr/>
          <a:lstStyle/>
          <a:p>
            <a:endParaRPr lang="en-GB" dirty="0"/>
          </a:p>
        </p:txBody>
      </p:sp>
      <p:sp>
        <p:nvSpPr>
          <p:cNvPr id="4" name="Slide Number Placeholder 3">
            <a:extLst>
              <a:ext uri="{FF2B5EF4-FFF2-40B4-BE49-F238E27FC236}">
                <a16:creationId xmlns:a16="http://schemas.microsoft.com/office/drawing/2014/main" id="{C3F2CA95-AE06-4F51-A896-25726302AF43}"/>
              </a:ext>
            </a:extLst>
          </p:cNvPr>
          <p:cNvSpPr>
            <a:spLocks noGrp="1"/>
          </p:cNvSpPr>
          <p:nvPr>
            <p:ph type="sldNum" sz="quarter" idx="11"/>
          </p:nvPr>
        </p:nvSpPr>
        <p:spPr/>
        <p:txBody>
          <a:bodyPr/>
          <a:lstStyle/>
          <a:p>
            <a:fld id="{7BEEA05B-8BAC-4773-BE79-5404FBF80D3C}" type="slidenum">
              <a:rPr lang="en-GB" smtClean="0"/>
              <a:t>‹nr.›</a:t>
            </a:fld>
            <a:endParaRPr lang="en-GB" dirty="0"/>
          </a:p>
        </p:txBody>
      </p:sp>
    </p:spTree>
    <p:extLst>
      <p:ext uri="{BB962C8B-B14F-4D97-AF65-F5344CB8AC3E}">
        <p14:creationId xmlns:p14="http://schemas.microsoft.com/office/powerpoint/2010/main" val="2128136338"/>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GrayBackGround">
            <a:extLst>
              <a:ext uri="{FF2B5EF4-FFF2-40B4-BE49-F238E27FC236}">
                <a16:creationId xmlns:a16="http://schemas.microsoft.com/office/drawing/2014/main" id="{5681B959-C6D5-44D9-9448-7505F16FFD68}"/>
              </a:ext>
            </a:extLst>
          </p:cNvPr>
          <p:cNvSpPr/>
          <p:nvPr/>
        </p:nvSpPr>
        <p:spPr>
          <a:xfrm>
            <a:off x="0" y="8122"/>
            <a:ext cx="6678064" cy="6855879"/>
          </a:xfrm>
          <a:custGeom>
            <a:avLst/>
            <a:gdLst>
              <a:gd name="connsiteX0" fmla="*/ 0 w 7467600"/>
              <a:gd name="connsiteY0" fmla="*/ 0 h 5143500"/>
              <a:gd name="connsiteX1" fmla="*/ 7467600 w 7467600"/>
              <a:gd name="connsiteY1" fmla="*/ 0 h 5143500"/>
              <a:gd name="connsiteX2" fmla="*/ 7467600 w 7467600"/>
              <a:gd name="connsiteY2" fmla="*/ 5143500 h 5143500"/>
              <a:gd name="connsiteX3" fmla="*/ 0 w 7467600"/>
              <a:gd name="connsiteY3" fmla="*/ 5143500 h 5143500"/>
              <a:gd name="connsiteX4" fmla="*/ 0 w 7467600"/>
              <a:gd name="connsiteY4" fmla="*/ 0 h 5143500"/>
              <a:gd name="connsiteX0" fmla="*/ 0 w 7467600"/>
              <a:gd name="connsiteY0" fmla="*/ 0 h 5143500"/>
              <a:gd name="connsiteX1" fmla="*/ 4395216 w 7467600"/>
              <a:gd name="connsiteY1" fmla="*/ 0 h 5143500"/>
              <a:gd name="connsiteX2" fmla="*/ 7467600 w 7467600"/>
              <a:gd name="connsiteY2" fmla="*/ 5143500 h 5143500"/>
              <a:gd name="connsiteX3" fmla="*/ 0 w 7467600"/>
              <a:gd name="connsiteY3" fmla="*/ 5143500 h 5143500"/>
              <a:gd name="connsiteX4" fmla="*/ 0 w 7467600"/>
              <a:gd name="connsiteY4" fmla="*/ 0 h 5143500"/>
              <a:gd name="connsiteX0" fmla="*/ 0 w 8115517"/>
              <a:gd name="connsiteY0" fmla="*/ 0 h 5164400"/>
              <a:gd name="connsiteX1" fmla="*/ 4395216 w 8115517"/>
              <a:gd name="connsiteY1" fmla="*/ 0 h 5164400"/>
              <a:gd name="connsiteX2" fmla="*/ 8115517 w 8115517"/>
              <a:gd name="connsiteY2" fmla="*/ 5164400 h 5164400"/>
              <a:gd name="connsiteX3" fmla="*/ 0 w 8115517"/>
              <a:gd name="connsiteY3" fmla="*/ 5143500 h 5164400"/>
              <a:gd name="connsiteX4" fmla="*/ 0 w 8115517"/>
              <a:gd name="connsiteY4" fmla="*/ 0 h 5164400"/>
              <a:gd name="connsiteX0" fmla="*/ 0 w 8094351"/>
              <a:gd name="connsiteY0" fmla="*/ 0 h 5143500"/>
              <a:gd name="connsiteX1" fmla="*/ 4395216 w 8094351"/>
              <a:gd name="connsiteY1" fmla="*/ 0 h 5143500"/>
              <a:gd name="connsiteX2" fmla="*/ 8094351 w 8094351"/>
              <a:gd name="connsiteY2" fmla="*/ 5143233 h 5143500"/>
              <a:gd name="connsiteX3" fmla="*/ 0 w 8094351"/>
              <a:gd name="connsiteY3" fmla="*/ 5143500 h 5143500"/>
              <a:gd name="connsiteX4" fmla="*/ 0 w 8094351"/>
              <a:gd name="connsiteY4" fmla="*/ 0 h 5143500"/>
              <a:gd name="connsiteX0" fmla="*/ 0 w 8094351"/>
              <a:gd name="connsiteY0" fmla="*/ 0 h 5143233"/>
              <a:gd name="connsiteX1" fmla="*/ 4395216 w 8094351"/>
              <a:gd name="connsiteY1" fmla="*/ 0 h 5143233"/>
              <a:gd name="connsiteX2" fmla="*/ 8094351 w 8094351"/>
              <a:gd name="connsiteY2" fmla="*/ 5143233 h 5143233"/>
              <a:gd name="connsiteX3" fmla="*/ 4234 w 8094351"/>
              <a:gd name="connsiteY3" fmla="*/ 5071534 h 5143233"/>
              <a:gd name="connsiteX4" fmla="*/ 0 w 8094351"/>
              <a:gd name="connsiteY4" fmla="*/ 0 h 5143233"/>
              <a:gd name="connsiteX0" fmla="*/ 0 w 8094351"/>
              <a:gd name="connsiteY0" fmla="*/ 0 h 5147734"/>
              <a:gd name="connsiteX1" fmla="*/ 4395216 w 8094351"/>
              <a:gd name="connsiteY1" fmla="*/ 0 h 5147734"/>
              <a:gd name="connsiteX2" fmla="*/ 8094351 w 8094351"/>
              <a:gd name="connsiteY2" fmla="*/ 5143233 h 5147734"/>
              <a:gd name="connsiteX3" fmla="*/ 8467 w 8094351"/>
              <a:gd name="connsiteY3" fmla="*/ 5147734 h 5147734"/>
              <a:gd name="connsiteX4" fmla="*/ 0 w 8094351"/>
              <a:gd name="connsiteY4" fmla="*/ 0 h 5147734"/>
              <a:gd name="connsiteX0" fmla="*/ 80451 w 8085902"/>
              <a:gd name="connsiteY0" fmla="*/ 50800 h 5147734"/>
              <a:gd name="connsiteX1" fmla="*/ 4386767 w 8085902"/>
              <a:gd name="connsiteY1" fmla="*/ 0 h 5147734"/>
              <a:gd name="connsiteX2" fmla="*/ 8085902 w 8085902"/>
              <a:gd name="connsiteY2" fmla="*/ 5143233 h 5147734"/>
              <a:gd name="connsiteX3" fmla="*/ 18 w 8085902"/>
              <a:gd name="connsiteY3" fmla="*/ 5147734 h 5147734"/>
              <a:gd name="connsiteX4" fmla="*/ 80451 w 8085902"/>
              <a:gd name="connsiteY4" fmla="*/ 50800 h 5147734"/>
              <a:gd name="connsiteX0" fmla="*/ 4420 w 8086071"/>
              <a:gd name="connsiteY0" fmla="*/ 0 h 5147734"/>
              <a:gd name="connsiteX1" fmla="*/ 4386936 w 8086071"/>
              <a:gd name="connsiteY1" fmla="*/ 0 h 5147734"/>
              <a:gd name="connsiteX2" fmla="*/ 8086071 w 8086071"/>
              <a:gd name="connsiteY2" fmla="*/ 5143233 h 5147734"/>
              <a:gd name="connsiteX3" fmla="*/ 187 w 8086071"/>
              <a:gd name="connsiteY3" fmla="*/ 5147734 h 5147734"/>
              <a:gd name="connsiteX4" fmla="*/ 4420 w 8086071"/>
              <a:gd name="connsiteY4" fmla="*/ 0 h 5147734"/>
              <a:gd name="connsiteX0" fmla="*/ 166167 w 8085893"/>
              <a:gd name="connsiteY0" fmla="*/ 136525 h 5147734"/>
              <a:gd name="connsiteX1" fmla="*/ 4386758 w 8085893"/>
              <a:gd name="connsiteY1" fmla="*/ 0 h 5147734"/>
              <a:gd name="connsiteX2" fmla="*/ 8085893 w 8085893"/>
              <a:gd name="connsiteY2" fmla="*/ 5143233 h 5147734"/>
              <a:gd name="connsiteX3" fmla="*/ 9 w 8085893"/>
              <a:gd name="connsiteY3" fmla="*/ 5147734 h 5147734"/>
              <a:gd name="connsiteX4" fmla="*/ 166167 w 8085893"/>
              <a:gd name="connsiteY4" fmla="*/ 136525 h 5147734"/>
              <a:gd name="connsiteX0" fmla="*/ 1372 w 8086198"/>
              <a:gd name="connsiteY0" fmla="*/ 0 h 5150909"/>
              <a:gd name="connsiteX1" fmla="*/ 4387063 w 8086198"/>
              <a:gd name="connsiteY1" fmla="*/ 3175 h 5150909"/>
              <a:gd name="connsiteX2" fmla="*/ 8086198 w 8086198"/>
              <a:gd name="connsiteY2" fmla="*/ 5146408 h 5150909"/>
              <a:gd name="connsiteX3" fmla="*/ 314 w 8086198"/>
              <a:gd name="connsiteY3" fmla="*/ 5150909 h 5150909"/>
              <a:gd name="connsiteX4" fmla="*/ 1372 w 8086198"/>
              <a:gd name="connsiteY4" fmla="*/ 0 h 5150909"/>
              <a:gd name="connsiteX0" fmla="*/ 1372 w 8086198"/>
              <a:gd name="connsiteY0" fmla="*/ 19050 h 5147734"/>
              <a:gd name="connsiteX1" fmla="*/ 4387063 w 8086198"/>
              <a:gd name="connsiteY1" fmla="*/ 0 h 5147734"/>
              <a:gd name="connsiteX2" fmla="*/ 8086198 w 8086198"/>
              <a:gd name="connsiteY2" fmla="*/ 5143233 h 5147734"/>
              <a:gd name="connsiteX3" fmla="*/ 314 w 8086198"/>
              <a:gd name="connsiteY3" fmla="*/ 5147734 h 5147734"/>
              <a:gd name="connsiteX4" fmla="*/ 1372 w 8086198"/>
              <a:gd name="connsiteY4" fmla="*/ 19050 h 5147734"/>
              <a:gd name="connsiteX0" fmla="*/ 1372 w 8086198"/>
              <a:gd name="connsiteY0" fmla="*/ 3175 h 5147734"/>
              <a:gd name="connsiteX1" fmla="*/ 4387063 w 8086198"/>
              <a:gd name="connsiteY1" fmla="*/ 0 h 5147734"/>
              <a:gd name="connsiteX2" fmla="*/ 8086198 w 8086198"/>
              <a:gd name="connsiteY2" fmla="*/ 5143233 h 5147734"/>
              <a:gd name="connsiteX3" fmla="*/ 314 w 8086198"/>
              <a:gd name="connsiteY3" fmla="*/ 5147734 h 5147734"/>
              <a:gd name="connsiteX4" fmla="*/ 1372 w 8086198"/>
              <a:gd name="connsiteY4" fmla="*/ 3175 h 5147734"/>
              <a:gd name="connsiteX0" fmla="*/ 42366 w 8085917"/>
              <a:gd name="connsiteY0" fmla="*/ 53975 h 5147734"/>
              <a:gd name="connsiteX1" fmla="*/ 4386782 w 8085917"/>
              <a:gd name="connsiteY1" fmla="*/ 0 h 5147734"/>
              <a:gd name="connsiteX2" fmla="*/ 8085917 w 8085917"/>
              <a:gd name="connsiteY2" fmla="*/ 5143233 h 5147734"/>
              <a:gd name="connsiteX3" fmla="*/ 33 w 8085917"/>
              <a:gd name="connsiteY3" fmla="*/ 5147734 h 5147734"/>
              <a:gd name="connsiteX4" fmla="*/ 42366 w 8085917"/>
              <a:gd name="connsiteY4" fmla="*/ 53975 h 5147734"/>
              <a:gd name="connsiteX0" fmla="*/ 0 w 8088001"/>
              <a:gd name="connsiteY0" fmla="*/ 0 h 5147734"/>
              <a:gd name="connsiteX1" fmla="*/ 4388866 w 8088001"/>
              <a:gd name="connsiteY1" fmla="*/ 0 h 5147734"/>
              <a:gd name="connsiteX2" fmla="*/ 8088001 w 8088001"/>
              <a:gd name="connsiteY2" fmla="*/ 5143233 h 5147734"/>
              <a:gd name="connsiteX3" fmla="*/ 2117 w 8088001"/>
              <a:gd name="connsiteY3" fmla="*/ 5147734 h 5147734"/>
              <a:gd name="connsiteX4" fmla="*/ 0 w 8088001"/>
              <a:gd name="connsiteY4" fmla="*/ 0 h 5147734"/>
              <a:gd name="connsiteX0" fmla="*/ 4420 w 8092421"/>
              <a:gd name="connsiteY0" fmla="*/ 0 h 5147734"/>
              <a:gd name="connsiteX1" fmla="*/ 4393286 w 8092421"/>
              <a:gd name="connsiteY1" fmla="*/ 0 h 5147734"/>
              <a:gd name="connsiteX2" fmla="*/ 8092421 w 8092421"/>
              <a:gd name="connsiteY2" fmla="*/ 5143233 h 5147734"/>
              <a:gd name="connsiteX3" fmla="*/ 187 w 8092421"/>
              <a:gd name="connsiteY3" fmla="*/ 5147734 h 5147734"/>
              <a:gd name="connsiteX4" fmla="*/ 4420 w 8092421"/>
              <a:gd name="connsiteY4" fmla="*/ 0 h 5147734"/>
              <a:gd name="connsiteX0" fmla="*/ 0 w 8094351"/>
              <a:gd name="connsiteY0" fmla="*/ 3175 h 5147734"/>
              <a:gd name="connsiteX1" fmla="*/ 4395216 w 8094351"/>
              <a:gd name="connsiteY1" fmla="*/ 0 h 5147734"/>
              <a:gd name="connsiteX2" fmla="*/ 8094351 w 8094351"/>
              <a:gd name="connsiteY2" fmla="*/ 5143233 h 5147734"/>
              <a:gd name="connsiteX3" fmla="*/ 2117 w 8094351"/>
              <a:gd name="connsiteY3" fmla="*/ 5147734 h 5147734"/>
              <a:gd name="connsiteX4" fmla="*/ 0 w 8094351"/>
              <a:gd name="connsiteY4" fmla="*/ 3175 h 5147734"/>
              <a:gd name="connsiteX0" fmla="*/ 1373 w 8092549"/>
              <a:gd name="connsiteY0" fmla="*/ 0 h 5154084"/>
              <a:gd name="connsiteX1" fmla="*/ 4393414 w 8092549"/>
              <a:gd name="connsiteY1" fmla="*/ 6350 h 5154084"/>
              <a:gd name="connsiteX2" fmla="*/ 8092549 w 8092549"/>
              <a:gd name="connsiteY2" fmla="*/ 5149583 h 5154084"/>
              <a:gd name="connsiteX3" fmla="*/ 315 w 8092549"/>
              <a:gd name="connsiteY3" fmla="*/ 5154084 h 5154084"/>
              <a:gd name="connsiteX4" fmla="*/ 1373 w 8092549"/>
              <a:gd name="connsiteY4" fmla="*/ 0 h 5154084"/>
              <a:gd name="connsiteX0" fmla="*/ 1373 w 8092549"/>
              <a:gd name="connsiteY0" fmla="*/ 3175 h 5157259"/>
              <a:gd name="connsiteX1" fmla="*/ 4393414 w 8092549"/>
              <a:gd name="connsiteY1" fmla="*/ 0 h 5157259"/>
              <a:gd name="connsiteX2" fmla="*/ 8092549 w 8092549"/>
              <a:gd name="connsiteY2" fmla="*/ 5152758 h 5157259"/>
              <a:gd name="connsiteX3" fmla="*/ 315 w 8092549"/>
              <a:gd name="connsiteY3" fmla="*/ 5157259 h 5157259"/>
              <a:gd name="connsiteX4" fmla="*/ 1373 w 8092549"/>
              <a:gd name="connsiteY4" fmla="*/ 3175 h 5157259"/>
              <a:gd name="connsiteX0" fmla="*/ 615708 w 8092237"/>
              <a:gd name="connsiteY0" fmla="*/ 17469 h 5157259"/>
              <a:gd name="connsiteX1" fmla="*/ 4393102 w 8092237"/>
              <a:gd name="connsiteY1" fmla="*/ 0 h 5157259"/>
              <a:gd name="connsiteX2" fmla="*/ 8092237 w 8092237"/>
              <a:gd name="connsiteY2" fmla="*/ 5152758 h 5157259"/>
              <a:gd name="connsiteX3" fmla="*/ 3 w 8092237"/>
              <a:gd name="connsiteY3" fmla="*/ 5157259 h 5157259"/>
              <a:gd name="connsiteX4" fmla="*/ 615708 w 8092237"/>
              <a:gd name="connsiteY4" fmla="*/ 17469 h 5157259"/>
              <a:gd name="connsiteX0" fmla="*/ 1135059 w 8092236"/>
              <a:gd name="connsiteY0" fmla="*/ 17469 h 5157259"/>
              <a:gd name="connsiteX1" fmla="*/ 4393101 w 8092236"/>
              <a:gd name="connsiteY1" fmla="*/ 0 h 5157259"/>
              <a:gd name="connsiteX2" fmla="*/ 8092236 w 8092236"/>
              <a:gd name="connsiteY2" fmla="*/ 5152758 h 5157259"/>
              <a:gd name="connsiteX3" fmla="*/ 2 w 8092236"/>
              <a:gd name="connsiteY3" fmla="*/ 5157259 h 5157259"/>
              <a:gd name="connsiteX4" fmla="*/ 1135059 w 8092236"/>
              <a:gd name="connsiteY4" fmla="*/ 17469 h 5157259"/>
              <a:gd name="connsiteX0" fmla="*/ 1654410 w 8092235"/>
              <a:gd name="connsiteY0" fmla="*/ 22234 h 5157259"/>
              <a:gd name="connsiteX1" fmla="*/ 4393100 w 8092235"/>
              <a:gd name="connsiteY1" fmla="*/ 0 h 5157259"/>
              <a:gd name="connsiteX2" fmla="*/ 8092235 w 8092235"/>
              <a:gd name="connsiteY2" fmla="*/ 5152758 h 5157259"/>
              <a:gd name="connsiteX3" fmla="*/ 1 w 8092235"/>
              <a:gd name="connsiteY3" fmla="*/ 5157259 h 5157259"/>
              <a:gd name="connsiteX4" fmla="*/ 1654410 w 8092235"/>
              <a:gd name="connsiteY4" fmla="*/ 22234 h 5157259"/>
              <a:gd name="connsiteX0" fmla="*/ 1235116 w 8092235"/>
              <a:gd name="connsiteY0" fmla="*/ 7940 h 5157259"/>
              <a:gd name="connsiteX1" fmla="*/ 4393100 w 8092235"/>
              <a:gd name="connsiteY1" fmla="*/ 0 h 5157259"/>
              <a:gd name="connsiteX2" fmla="*/ 8092235 w 8092235"/>
              <a:gd name="connsiteY2" fmla="*/ 5152758 h 5157259"/>
              <a:gd name="connsiteX3" fmla="*/ 1 w 8092235"/>
              <a:gd name="connsiteY3" fmla="*/ 5157259 h 5157259"/>
              <a:gd name="connsiteX4" fmla="*/ 1235116 w 8092235"/>
              <a:gd name="connsiteY4" fmla="*/ 7940 h 5157259"/>
              <a:gd name="connsiteX0" fmla="*/ 0 w 6857119"/>
              <a:gd name="connsiteY0" fmla="*/ 7940 h 5157259"/>
              <a:gd name="connsiteX1" fmla="*/ 3157984 w 6857119"/>
              <a:gd name="connsiteY1" fmla="*/ 0 h 5157259"/>
              <a:gd name="connsiteX2" fmla="*/ 6857119 w 6857119"/>
              <a:gd name="connsiteY2" fmla="*/ 5152758 h 5157259"/>
              <a:gd name="connsiteX3" fmla="*/ 303883 w 6857119"/>
              <a:gd name="connsiteY3" fmla="*/ 5157259 h 5157259"/>
              <a:gd name="connsiteX4" fmla="*/ 0 w 6857119"/>
              <a:gd name="connsiteY4" fmla="*/ 7940 h 5157259"/>
              <a:gd name="connsiteX0" fmla="*/ 5979 w 6863098"/>
              <a:gd name="connsiteY0" fmla="*/ 7940 h 5152758"/>
              <a:gd name="connsiteX1" fmla="*/ 3163963 w 6863098"/>
              <a:gd name="connsiteY1" fmla="*/ 0 h 5152758"/>
              <a:gd name="connsiteX2" fmla="*/ 6863098 w 6863098"/>
              <a:gd name="connsiteY2" fmla="*/ 5152758 h 5152758"/>
              <a:gd name="connsiteX3" fmla="*/ 156 w 6863098"/>
              <a:gd name="connsiteY3" fmla="*/ 5152494 h 5152758"/>
              <a:gd name="connsiteX4" fmla="*/ 5979 w 6863098"/>
              <a:gd name="connsiteY4" fmla="*/ 7940 h 5152758"/>
              <a:gd name="connsiteX0" fmla="*/ 0 w 6857119"/>
              <a:gd name="connsiteY0" fmla="*/ 7940 h 5152758"/>
              <a:gd name="connsiteX1" fmla="*/ 3157984 w 6857119"/>
              <a:gd name="connsiteY1" fmla="*/ 0 h 5152758"/>
              <a:gd name="connsiteX2" fmla="*/ 6857119 w 6857119"/>
              <a:gd name="connsiteY2" fmla="*/ 5152758 h 5152758"/>
              <a:gd name="connsiteX3" fmla="*/ 270288 w 6857119"/>
              <a:gd name="connsiteY3" fmla="*/ 5147734 h 5152758"/>
              <a:gd name="connsiteX4" fmla="*/ 0 w 6857119"/>
              <a:gd name="connsiteY4" fmla="*/ 7940 h 5152758"/>
              <a:gd name="connsiteX0" fmla="*/ 0 w 6857119"/>
              <a:gd name="connsiteY0" fmla="*/ 7940 h 5152758"/>
              <a:gd name="connsiteX1" fmla="*/ 3157984 w 6857119"/>
              <a:gd name="connsiteY1" fmla="*/ 0 h 5152758"/>
              <a:gd name="connsiteX2" fmla="*/ 6857119 w 6857119"/>
              <a:gd name="connsiteY2" fmla="*/ 5152758 h 5152758"/>
              <a:gd name="connsiteX3" fmla="*/ 213161 w 6857119"/>
              <a:gd name="connsiteY3" fmla="*/ 5152495 h 5152758"/>
              <a:gd name="connsiteX4" fmla="*/ 0 w 6857119"/>
              <a:gd name="connsiteY4" fmla="*/ 7940 h 5152758"/>
              <a:gd name="connsiteX0" fmla="*/ 339067 w 6643963"/>
              <a:gd name="connsiteY0" fmla="*/ 26982 h 5152758"/>
              <a:gd name="connsiteX1" fmla="*/ 2944828 w 6643963"/>
              <a:gd name="connsiteY1" fmla="*/ 0 h 5152758"/>
              <a:gd name="connsiteX2" fmla="*/ 6643963 w 6643963"/>
              <a:gd name="connsiteY2" fmla="*/ 5152758 h 5152758"/>
              <a:gd name="connsiteX3" fmla="*/ 5 w 6643963"/>
              <a:gd name="connsiteY3" fmla="*/ 5152495 h 5152758"/>
              <a:gd name="connsiteX4" fmla="*/ 339067 w 6643963"/>
              <a:gd name="connsiteY4" fmla="*/ 26982 h 5152758"/>
              <a:gd name="connsiteX0" fmla="*/ 0 w 6647655"/>
              <a:gd name="connsiteY0" fmla="*/ 17461 h 5152758"/>
              <a:gd name="connsiteX1" fmla="*/ 2948520 w 6647655"/>
              <a:gd name="connsiteY1" fmla="*/ 0 h 5152758"/>
              <a:gd name="connsiteX2" fmla="*/ 6647655 w 6647655"/>
              <a:gd name="connsiteY2" fmla="*/ 5152758 h 5152758"/>
              <a:gd name="connsiteX3" fmla="*/ 3697 w 6647655"/>
              <a:gd name="connsiteY3" fmla="*/ 5152495 h 5152758"/>
              <a:gd name="connsiteX4" fmla="*/ 0 w 6647655"/>
              <a:gd name="connsiteY4" fmla="*/ 17461 h 5152758"/>
              <a:gd name="connsiteX0" fmla="*/ 0 w 6647655"/>
              <a:gd name="connsiteY0" fmla="*/ 0 h 5154339"/>
              <a:gd name="connsiteX1" fmla="*/ 2948520 w 6647655"/>
              <a:gd name="connsiteY1" fmla="*/ 1581 h 5154339"/>
              <a:gd name="connsiteX2" fmla="*/ 6647655 w 6647655"/>
              <a:gd name="connsiteY2" fmla="*/ 5154339 h 5154339"/>
              <a:gd name="connsiteX3" fmla="*/ 3697 w 6647655"/>
              <a:gd name="connsiteY3" fmla="*/ 5154076 h 5154339"/>
              <a:gd name="connsiteX4" fmla="*/ 0 w 6647655"/>
              <a:gd name="connsiteY4" fmla="*/ 0 h 5154339"/>
              <a:gd name="connsiteX0" fmla="*/ 505684 w 6643961"/>
              <a:gd name="connsiteY0" fmla="*/ 0 h 5154339"/>
              <a:gd name="connsiteX1" fmla="*/ 2944826 w 6643961"/>
              <a:gd name="connsiteY1" fmla="*/ 1581 h 5154339"/>
              <a:gd name="connsiteX2" fmla="*/ 6643961 w 6643961"/>
              <a:gd name="connsiteY2" fmla="*/ 5154339 h 5154339"/>
              <a:gd name="connsiteX3" fmla="*/ 3 w 6643961"/>
              <a:gd name="connsiteY3" fmla="*/ 5154076 h 5154339"/>
              <a:gd name="connsiteX4" fmla="*/ 505684 w 6643961"/>
              <a:gd name="connsiteY4" fmla="*/ 0 h 5154339"/>
              <a:gd name="connsiteX0" fmla="*/ 786555 w 6643960"/>
              <a:gd name="connsiteY0" fmla="*/ 3180 h 5152758"/>
              <a:gd name="connsiteX1" fmla="*/ 2944825 w 6643960"/>
              <a:gd name="connsiteY1" fmla="*/ 0 h 5152758"/>
              <a:gd name="connsiteX2" fmla="*/ 6643960 w 6643960"/>
              <a:gd name="connsiteY2" fmla="*/ 5152758 h 5152758"/>
              <a:gd name="connsiteX3" fmla="*/ 2 w 6643960"/>
              <a:gd name="connsiteY3" fmla="*/ 5152495 h 5152758"/>
              <a:gd name="connsiteX4" fmla="*/ 786555 w 6643960"/>
              <a:gd name="connsiteY4" fmla="*/ 3180 h 5152758"/>
              <a:gd name="connsiteX0" fmla="*/ 1243567 w 6643960"/>
              <a:gd name="connsiteY0" fmla="*/ 7941 h 5152758"/>
              <a:gd name="connsiteX1" fmla="*/ 2944825 w 6643960"/>
              <a:gd name="connsiteY1" fmla="*/ 0 h 5152758"/>
              <a:gd name="connsiteX2" fmla="*/ 6643960 w 6643960"/>
              <a:gd name="connsiteY2" fmla="*/ 5152758 h 5152758"/>
              <a:gd name="connsiteX3" fmla="*/ 2 w 6643960"/>
              <a:gd name="connsiteY3" fmla="*/ 5152495 h 5152758"/>
              <a:gd name="connsiteX4" fmla="*/ 1243567 w 6643960"/>
              <a:gd name="connsiteY4" fmla="*/ 7941 h 5152758"/>
              <a:gd name="connsiteX0" fmla="*/ 1724381 w 6643959"/>
              <a:gd name="connsiteY0" fmla="*/ 3180 h 5152758"/>
              <a:gd name="connsiteX1" fmla="*/ 2944824 w 6643959"/>
              <a:gd name="connsiteY1" fmla="*/ 0 h 5152758"/>
              <a:gd name="connsiteX2" fmla="*/ 6643959 w 6643959"/>
              <a:gd name="connsiteY2" fmla="*/ 5152758 h 5152758"/>
              <a:gd name="connsiteX3" fmla="*/ 1 w 6643959"/>
              <a:gd name="connsiteY3" fmla="*/ 5152495 h 5152758"/>
              <a:gd name="connsiteX4" fmla="*/ 1724381 w 6643959"/>
              <a:gd name="connsiteY4" fmla="*/ 3180 h 5152758"/>
              <a:gd name="connsiteX0" fmla="*/ 2067140 w 6643959"/>
              <a:gd name="connsiteY0" fmla="*/ 7941 h 5152758"/>
              <a:gd name="connsiteX1" fmla="*/ 2944824 w 6643959"/>
              <a:gd name="connsiteY1" fmla="*/ 0 h 5152758"/>
              <a:gd name="connsiteX2" fmla="*/ 6643959 w 6643959"/>
              <a:gd name="connsiteY2" fmla="*/ 5152758 h 5152758"/>
              <a:gd name="connsiteX3" fmla="*/ 1 w 6643959"/>
              <a:gd name="connsiteY3" fmla="*/ 5152495 h 5152758"/>
              <a:gd name="connsiteX4" fmla="*/ 2067140 w 6643959"/>
              <a:gd name="connsiteY4" fmla="*/ 7941 h 5152758"/>
              <a:gd name="connsiteX0" fmla="*/ 1929084 w 6643959"/>
              <a:gd name="connsiteY0" fmla="*/ 7941 h 5152758"/>
              <a:gd name="connsiteX1" fmla="*/ 2944824 w 6643959"/>
              <a:gd name="connsiteY1" fmla="*/ 0 h 5152758"/>
              <a:gd name="connsiteX2" fmla="*/ 6643959 w 6643959"/>
              <a:gd name="connsiteY2" fmla="*/ 5152758 h 5152758"/>
              <a:gd name="connsiteX3" fmla="*/ 1 w 6643959"/>
              <a:gd name="connsiteY3" fmla="*/ 5152495 h 5152758"/>
              <a:gd name="connsiteX4" fmla="*/ 1929084 w 6643959"/>
              <a:gd name="connsiteY4" fmla="*/ 7941 h 5152758"/>
              <a:gd name="connsiteX0" fmla="*/ 0 w 4714875"/>
              <a:gd name="connsiteY0" fmla="*/ 7941 h 5162016"/>
              <a:gd name="connsiteX1" fmla="*/ 1015740 w 4714875"/>
              <a:gd name="connsiteY1" fmla="*/ 0 h 5162016"/>
              <a:gd name="connsiteX2" fmla="*/ 4714875 w 4714875"/>
              <a:gd name="connsiteY2" fmla="*/ 5152758 h 5162016"/>
              <a:gd name="connsiteX3" fmla="*/ 65583 w 4714875"/>
              <a:gd name="connsiteY3" fmla="*/ 5162016 h 5162016"/>
              <a:gd name="connsiteX4" fmla="*/ 0 w 4714875"/>
              <a:gd name="connsiteY4" fmla="*/ 7941 h 5162016"/>
              <a:gd name="connsiteX0" fmla="*/ 0 w 4714875"/>
              <a:gd name="connsiteY0" fmla="*/ 7941 h 5166777"/>
              <a:gd name="connsiteX1" fmla="*/ 1015740 w 4714875"/>
              <a:gd name="connsiteY1" fmla="*/ 0 h 5166777"/>
              <a:gd name="connsiteX2" fmla="*/ 4714875 w 4714875"/>
              <a:gd name="connsiteY2" fmla="*/ 5152758 h 5166777"/>
              <a:gd name="connsiteX3" fmla="*/ 8457 w 4714875"/>
              <a:gd name="connsiteY3" fmla="*/ 5166777 h 5166777"/>
              <a:gd name="connsiteX4" fmla="*/ 0 w 4714875"/>
              <a:gd name="connsiteY4" fmla="*/ 7941 h 5166777"/>
              <a:gd name="connsiteX0" fmla="*/ 0 w 4714875"/>
              <a:gd name="connsiteY0" fmla="*/ 7941 h 5171538"/>
              <a:gd name="connsiteX1" fmla="*/ 1015740 w 4714875"/>
              <a:gd name="connsiteY1" fmla="*/ 0 h 5171538"/>
              <a:gd name="connsiteX2" fmla="*/ 4714875 w 4714875"/>
              <a:gd name="connsiteY2" fmla="*/ 5152758 h 5171538"/>
              <a:gd name="connsiteX3" fmla="*/ 32260 w 4714875"/>
              <a:gd name="connsiteY3" fmla="*/ 5171538 h 5171538"/>
              <a:gd name="connsiteX4" fmla="*/ 0 w 4714875"/>
              <a:gd name="connsiteY4" fmla="*/ 7941 h 5171538"/>
              <a:gd name="connsiteX0" fmla="*/ 0 w 4714875"/>
              <a:gd name="connsiteY0" fmla="*/ 7941 h 5171538"/>
              <a:gd name="connsiteX1" fmla="*/ 1015740 w 4714875"/>
              <a:gd name="connsiteY1" fmla="*/ 0 h 5171538"/>
              <a:gd name="connsiteX2" fmla="*/ 4714875 w 4714875"/>
              <a:gd name="connsiteY2" fmla="*/ 5152758 h 5171538"/>
              <a:gd name="connsiteX3" fmla="*/ 8457 w 4714875"/>
              <a:gd name="connsiteY3" fmla="*/ 5171538 h 5171538"/>
              <a:gd name="connsiteX4" fmla="*/ 0 w 4714875"/>
              <a:gd name="connsiteY4" fmla="*/ 7941 h 5171538"/>
              <a:gd name="connsiteX0" fmla="*/ 0 w 5000507"/>
              <a:gd name="connsiteY0" fmla="*/ 17462 h 5171538"/>
              <a:gd name="connsiteX1" fmla="*/ 1301372 w 5000507"/>
              <a:gd name="connsiteY1" fmla="*/ 0 h 5171538"/>
              <a:gd name="connsiteX2" fmla="*/ 5000507 w 5000507"/>
              <a:gd name="connsiteY2" fmla="*/ 5152758 h 5171538"/>
              <a:gd name="connsiteX3" fmla="*/ 294089 w 5000507"/>
              <a:gd name="connsiteY3" fmla="*/ 5171538 h 5171538"/>
              <a:gd name="connsiteX4" fmla="*/ 0 w 5000507"/>
              <a:gd name="connsiteY4" fmla="*/ 17462 h 5171538"/>
              <a:gd name="connsiteX0" fmla="*/ 0 w 5000507"/>
              <a:gd name="connsiteY0" fmla="*/ 7941 h 5162017"/>
              <a:gd name="connsiteX1" fmla="*/ 1306133 w 5000507"/>
              <a:gd name="connsiteY1" fmla="*/ 0 h 5162017"/>
              <a:gd name="connsiteX2" fmla="*/ 5000507 w 5000507"/>
              <a:gd name="connsiteY2" fmla="*/ 5143237 h 5162017"/>
              <a:gd name="connsiteX3" fmla="*/ 294089 w 5000507"/>
              <a:gd name="connsiteY3" fmla="*/ 5162017 h 5162017"/>
              <a:gd name="connsiteX4" fmla="*/ 0 w 5000507"/>
              <a:gd name="connsiteY4" fmla="*/ 7941 h 5162017"/>
              <a:gd name="connsiteX0" fmla="*/ 0 w 5000507"/>
              <a:gd name="connsiteY0" fmla="*/ 0 h 5154076"/>
              <a:gd name="connsiteX1" fmla="*/ 1310894 w 5000507"/>
              <a:gd name="connsiteY1" fmla="*/ 1580 h 5154076"/>
              <a:gd name="connsiteX2" fmla="*/ 5000507 w 5000507"/>
              <a:gd name="connsiteY2" fmla="*/ 5135296 h 5154076"/>
              <a:gd name="connsiteX3" fmla="*/ 294089 w 5000507"/>
              <a:gd name="connsiteY3" fmla="*/ 5154076 h 5154076"/>
              <a:gd name="connsiteX4" fmla="*/ 0 w 5000507"/>
              <a:gd name="connsiteY4" fmla="*/ 0 h 5154076"/>
              <a:gd name="connsiteX0" fmla="*/ 0 w 5000507"/>
              <a:gd name="connsiteY0" fmla="*/ 0 h 5144555"/>
              <a:gd name="connsiteX1" fmla="*/ 1310894 w 5000507"/>
              <a:gd name="connsiteY1" fmla="*/ 1580 h 5144555"/>
              <a:gd name="connsiteX2" fmla="*/ 5000507 w 5000507"/>
              <a:gd name="connsiteY2" fmla="*/ 5135296 h 5144555"/>
              <a:gd name="connsiteX3" fmla="*/ 8457 w 5000507"/>
              <a:gd name="connsiteY3" fmla="*/ 5144555 h 5144555"/>
              <a:gd name="connsiteX4" fmla="*/ 0 w 5000507"/>
              <a:gd name="connsiteY4" fmla="*/ 0 h 5144555"/>
              <a:gd name="connsiteX0" fmla="*/ 1377 w 5001884"/>
              <a:gd name="connsiteY0" fmla="*/ 0 h 5154076"/>
              <a:gd name="connsiteX1" fmla="*/ 1312271 w 5001884"/>
              <a:gd name="connsiteY1" fmla="*/ 1580 h 5154076"/>
              <a:gd name="connsiteX2" fmla="*/ 5001884 w 5001884"/>
              <a:gd name="connsiteY2" fmla="*/ 5135296 h 5154076"/>
              <a:gd name="connsiteX3" fmla="*/ 313 w 5001884"/>
              <a:gd name="connsiteY3" fmla="*/ 5154076 h 5154076"/>
              <a:gd name="connsiteX4" fmla="*/ 1377 w 5001884"/>
              <a:gd name="connsiteY4" fmla="*/ 0 h 5154076"/>
              <a:gd name="connsiteX0" fmla="*/ 5980 w 5006487"/>
              <a:gd name="connsiteY0" fmla="*/ 0 h 5139794"/>
              <a:gd name="connsiteX1" fmla="*/ 1316874 w 5006487"/>
              <a:gd name="connsiteY1" fmla="*/ 1580 h 5139794"/>
              <a:gd name="connsiteX2" fmla="*/ 5006487 w 5006487"/>
              <a:gd name="connsiteY2" fmla="*/ 5135296 h 5139794"/>
              <a:gd name="connsiteX3" fmla="*/ 156 w 5006487"/>
              <a:gd name="connsiteY3" fmla="*/ 5139794 h 5139794"/>
              <a:gd name="connsiteX4" fmla="*/ 5980 w 5006487"/>
              <a:gd name="connsiteY4" fmla="*/ 0 h 51397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6487" h="5139794">
                <a:moveTo>
                  <a:pt x="5980" y="0"/>
                </a:moveTo>
                <a:lnTo>
                  <a:pt x="1316874" y="1580"/>
                </a:lnTo>
                <a:lnTo>
                  <a:pt x="5006487" y="5135296"/>
                </a:lnTo>
                <a:lnTo>
                  <a:pt x="156" y="5139794"/>
                </a:lnTo>
                <a:cubicBezTo>
                  <a:pt x="-1255" y="3449283"/>
                  <a:pt x="7391" y="1690511"/>
                  <a:pt x="5980" y="0"/>
                </a:cubicBezTo>
                <a:close/>
              </a:path>
            </a:pathLst>
          </a:cu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49AB3915-E253-4ED3-816D-02C4CBE494ED}"/>
              </a:ext>
            </a:extLst>
          </p:cNvPr>
          <p:cNvSpPr>
            <a:spLocks noGrp="1"/>
          </p:cNvSpPr>
          <p:nvPr>
            <p:ph type="title"/>
          </p:nvPr>
        </p:nvSpPr>
        <p:spPr>
          <a:xfrm>
            <a:off x="1115568" y="841248"/>
            <a:ext cx="7525512" cy="630936"/>
          </a:xfrm>
          <a:prstGeom prst="rect">
            <a:avLst/>
          </a:prstGeom>
        </p:spPr>
        <p:txBody>
          <a:bodyPr vert="horz" lIns="0" tIns="0" rIns="0" bIns="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8E1AE7E8-4211-463D-8447-0F59940CEB09}"/>
              </a:ext>
            </a:extLst>
          </p:cNvPr>
          <p:cNvSpPr>
            <a:spLocks noGrp="1"/>
          </p:cNvSpPr>
          <p:nvPr>
            <p:ph type="body" idx="1"/>
          </p:nvPr>
        </p:nvSpPr>
        <p:spPr>
          <a:xfrm>
            <a:off x="1106424" y="1920240"/>
            <a:ext cx="7534656" cy="41148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DE9D77A6-35D8-4F21-BF3C-E3F304C5C640}"/>
              </a:ext>
            </a:extLst>
          </p:cNvPr>
          <p:cNvSpPr>
            <a:spLocks noGrp="1"/>
          </p:cNvSpPr>
          <p:nvPr>
            <p:ph type="ftr" sz="quarter" idx="3"/>
          </p:nvPr>
        </p:nvSpPr>
        <p:spPr>
          <a:xfrm>
            <a:off x="1115568" y="6420110"/>
            <a:ext cx="6601968" cy="429768"/>
          </a:xfrm>
          <a:prstGeom prst="rect">
            <a:avLst/>
          </a:prstGeom>
        </p:spPr>
        <p:txBody>
          <a:bodyPr vert="horz" lIns="0" tIns="0" rIns="0" bIns="0" rtlCol="0" anchor="ctr"/>
          <a:lstStyle>
            <a:lvl1pPr algn="l">
              <a:defRPr sz="1200" baseline="0">
                <a:solidFill>
                  <a:schemeClr val="bg1">
                    <a:lumMod val="50000"/>
                  </a:schemeClr>
                </a:solidFill>
                <a:latin typeface="Arial" panose="020B0604020202020204" pitchFamily="34" charset="0"/>
                <a:cs typeface="Arial" panose="020B0604020202020204" pitchFamily="34" charset="0"/>
              </a:defRPr>
            </a:lvl1pPr>
          </a:lstStyle>
          <a:p>
            <a:pPr marL="12700">
              <a:lnSpc>
                <a:spcPts val="1425"/>
              </a:lnSpc>
            </a:pPr>
            <a:r>
              <a:rPr lang="en-GB" spc="-10"/>
              <a:t>WilmerHale</a:t>
            </a:r>
            <a:endParaRPr lang="en-GB" spc="-10" dirty="0"/>
          </a:p>
        </p:txBody>
      </p:sp>
      <p:sp>
        <p:nvSpPr>
          <p:cNvPr id="6" name="Slide Number Placeholder 5">
            <a:extLst>
              <a:ext uri="{FF2B5EF4-FFF2-40B4-BE49-F238E27FC236}">
                <a16:creationId xmlns:a16="http://schemas.microsoft.com/office/drawing/2014/main" id="{69F7CBD8-EF28-4BFC-9668-E29618838535}"/>
              </a:ext>
            </a:extLst>
          </p:cNvPr>
          <p:cNvSpPr>
            <a:spLocks noGrp="1"/>
          </p:cNvSpPr>
          <p:nvPr>
            <p:ph type="sldNum" sz="quarter" idx="4"/>
          </p:nvPr>
        </p:nvSpPr>
        <p:spPr>
          <a:xfrm>
            <a:off x="8686800" y="6556248"/>
            <a:ext cx="457200" cy="301752"/>
          </a:xfrm>
          <a:prstGeom prst="rect">
            <a:avLst/>
          </a:prstGeom>
        </p:spPr>
        <p:txBody>
          <a:bodyPr vert="horz" lIns="0" tIns="0" rIns="0" bIns="0" rtlCol="0" anchor="ctr" anchorCtr="1"/>
          <a:lstStyle>
            <a:lvl1pPr algn="r">
              <a:defRPr sz="1200" baseline="0">
                <a:solidFill>
                  <a:schemeClr val="bg1">
                    <a:lumMod val="50000"/>
                  </a:schemeClr>
                </a:solidFill>
                <a:latin typeface="Arial" panose="020B0604020202020204" pitchFamily="34" charset="0"/>
                <a:cs typeface="Arial" panose="020B0604020202020204" pitchFamily="34" charset="0"/>
              </a:defRPr>
            </a:lvl1pPr>
          </a:lstStyle>
          <a:p>
            <a:pPr marL="25400">
              <a:lnSpc>
                <a:spcPts val="1425"/>
              </a:lnSpc>
            </a:pPr>
            <a:fld id="{81D60167-4931-47E6-BA6A-407CBD079E47}" type="slidenum">
              <a:rPr lang="en-GB" spc="-5" smtClean="0"/>
              <a:t>‹nr.›</a:t>
            </a:fld>
            <a:endParaRPr lang="en-GB" spc="-5" dirty="0"/>
          </a:p>
        </p:txBody>
      </p:sp>
      <p:sp>
        <p:nvSpPr>
          <p:cNvPr id="8" name="TopBar">
            <a:extLst>
              <a:ext uri="{FF2B5EF4-FFF2-40B4-BE49-F238E27FC236}">
                <a16:creationId xmlns:a16="http://schemas.microsoft.com/office/drawing/2014/main" id="{A6C396B8-F9A6-482A-9835-70781C15CD21}"/>
              </a:ext>
            </a:extLst>
          </p:cNvPr>
          <p:cNvSpPr/>
          <p:nvPr/>
        </p:nvSpPr>
        <p:spPr>
          <a:xfrm>
            <a:off x="0" y="-2615"/>
            <a:ext cx="9144000" cy="307416"/>
          </a:xfrm>
          <a:prstGeom prst="rect">
            <a:avLst/>
          </a:prstGeom>
          <a:solidFill>
            <a:srgbClr val="872434"/>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ln>
                <a:noFill/>
              </a:ln>
            </a:endParaRPr>
          </a:p>
        </p:txBody>
      </p:sp>
      <p:sp>
        <p:nvSpPr>
          <p:cNvPr id="9" name="FirmName">
            <a:extLst>
              <a:ext uri="{FF2B5EF4-FFF2-40B4-BE49-F238E27FC236}">
                <a16:creationId xmlns:a16="http://schemas.microsoft.com/office/drawing/2014/main" id="{83C9EB5A-0316-46EC-A3E2-46B9004A1052}"/>
              </a:ext>
            </a:extLst>
          </p:cNvPr>
          <p:cNvSpPr txBox="1">
            <a:spLocks noChangeArrowheads="1"/>
          </p:cNvSpPr>
          <p:nvPr/>
        </p:nvSpPr>
        <p:spPr bwMode="auto">
          <a:xfrm>
            <a:off x="7034994" y="0"/>
            <a:ext cx="1603141" cy="304801"/>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lIns="0" tIns="0" rIns="0" bIns="0" anchor="ctr"/>
          <a:lstStyle>
            <a:defPPr>
              <a:defRPr lang="en-US"/>
            </a:defPPr>
            <a:lvl1pPr algn="l" rtl="0" eaLnBrk="0" fontAlgn="base" hangingPunct="0">
              <a:spcBef>
                <a:spcPct val="0"/>
              </a:spcBef>
              <a:spcAft>
                <a:spcPct val="0"/>
              </a:spcAft>
              <a:defRPr sz="1200" kern="1200">
                <a:solidFill>
                  <a:schemeClr val="bg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a:lstStyle>
          <a:p>
            <a:pPr algn="r">
              <a:defRPr/>
            </a:pPr>
            <a:r>
              <a:rPr lang="en-US" sz="1100" spc="200" baseline="0" dirty="0">
                <a:solidFill>
                  <a:schemeClr val="bg1"/>
                </a:solidFill>
              </a:rPr>
              <a:t>WILMERHALE</a:t>
            </a:r>
            <a:endParaRPr lang="en-US" sz="1100" spc="200" baseline="0" dirty="0">
              <a:solidFill>
                <a:schemeClr val="bg2"/>
              </a:solidFill>
            </a:endParaRPr>
          </a:p>
        </p:txBody>
      </p:sp>
      <p:pic>
        <p:nvPicPr>
          <p:cNvPr id="10" name="FirmLogo">
            <a:extLst>
              <a:ext uri="{FF2B5EF4-FFF2-40B4-BE49-F238E27FC236}">
                <a16:creationId xmlns:a16="http://schemas.microsoft.com/office/drawing/2014/main" id="{E0531594-B694-4B15-B2DE-426BC89B3983}"/>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457200" y="993775"/>
            <a:ext cx="328613" cy="32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8154877"/>
      </p:ext>
    </p:extLst>
  </p:cSld>
  <p:clrMap bg1="lt1" tx1="dk1" bg2="lt2" tx2="dk2" accent1="accent1" accent2="accent2" accent3="accent3" accent4="accent4" accent5="accent5" accent6="accent6" hlink="hlink" folHlink="folHlink"/>
  <p:sldLayoutIdLst>
    <p:sldLayoutId id="2147483851"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Lst>
  <p:txStyles>
    <p:titleStyle>
      <a:lvl1pPr algn="l" defTabSz="685800" rtl="0" eaLnBrk="1" latinLnBrk="0" hangingPunct="1">
        <a:lnSpc>
          <a:spcPct val="90000"/>
        </a:lnSpc>
        <a:spcBef>
          <a:spcPct val="0"/>
        </a:spcBef>
        <a:buNone/>
        <a:defRPr sz="32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0" indent="0" algn="l" defTabSz="685800" rtl="0" eaLnBrk="1" latinLnBrk="0" hangingPunct="1">
        <a:lnSpc>
          <a:spcPct val="90000"/>
        </a:lnSpc>
        <a:spcBef>
          <a:spcPts val="750"/>
        </a:spcBef>
        <a:buFontTx/>
        <a:buNone/>
        <a:defRPr sz="2400" kern="1200">
          <a:solidFill>
            <a:schemeClr val="tx1"/>
          </a:solidFill>
          <a:latin typeface="Arial" panose="020B0604020202020204" pitchFamily="34" charset="0"/>
          <a:ea typeface="+mn-ea"/>
          <a:cs typeface="Arial" panose="020B0604020202020204" pitchFamily="34" charset="0"/>
        </a:defRPr>
      </a:lvl1pPr>
      <a:lvl2pPr marL="411480" indent="-411480" algn="l" defTabSz="685800" rtl="0" eaLnBrk="1" latinLnBrk="0" hangingPunct="1">
        <a:lnSpc>
          <a:spcPct val="100000"/>
        </a:lnSpc>
        <a:spcBef>
          <a:spcPts val="800"/>
        </a:spcBef>
        <a:buClr>
          <a:srgbClr val="872434"/>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640080" indent="-228600" algn="l" defTabSz="685800" rtl="0" eaLnBrk="1" latinLnBrk="0" hangingPunct="1">
        <a:lnSpc>
          <a:spcPct val="100000"/>
        </a:lnSpc>
        <a:spcBef>
          <a:spcPts val="500"/>
        </a:spcBef>
        <a:buClr>
          <a:srgbClr val="7F7F7F"/>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877824" indent="-228600" algn="l" defTabSz="685800" rtl="0" eaLnBrk="1" latinLnBrk="0" hangingPunct="1">
        <a:lnSpc>
          <a:spcPct val="100000"/>
        </a:lnSpc>
        <a:spcBef>
          <a:spcPts val="400"/>
        </a:spcBef>
        <a:buClr>
          <a:srgbClr val="7F7F7F"/>
        </a:buClr>
        <a:buSzPct val="9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13716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5pPr>
      <a:lvl6pPr marL="17145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6pPr>
      <a:lvl7pPr marL="20574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7pPr>
      <a:lvl8pPr marL="24003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8pPr>
      <a:lvl9pPr marL="27432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 Multilateral Investment Court: History Repeated? </a:t>
            </a:r>
            <a:endParaRPr lang="en-GB" dirty="0"/>
          </a:p>
        </p:txBody>
      </p:sp>
      <p:sp>
        <p:nvSpPr>
          <p:cNvPr id="3" name="Subtitle 2"/>
          <p:cNvSpPr>
            <a:spLocks noGrp="1"/>
          </p:cNvSpPr>
          <p:nvPr>
            <p:ph type="subTitle" idx="1"/>
          </p:nvPr>
        </p:nvSpPr>
        <p:spPr>
          <a:xfrm>
            <a:off x="640080" y="5867400"/>
            <a:ext cx="7205472" cy="484632"/>
          </a:xfrm>
        </p:spPr>
        <p:txBody>
          <a:bodyPr/>
          <a:lstStyle/>
          <a:p>
            <a:r>
              <a:rPr lang="en-US" sz="2000" dirty="0">
                <a:latin typeface="Times New Roman" panose="02020603050405020304" pitchFamily="18" charset="0"/>
                <a:cs typeface="Times New Roman" panose="02020603050405020304" pitchFamily="18" charset="0"/>
              </a:rPr>
              <a:t> 6</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EFILA</a:t>
            </a:r>
            <a:r>
              <a:rPr lang="en-US" sz="2000" dirty="0">
                <a:latin typeface="Times New Roman" panose="02020603050405020304" pitchFamily="18" charset="0"/>
                <a:cs typeface="Times New Roman" panose="02020603050405020304" pitchFamily="18" charset="0"/>
              </a:rPr>
              <a:t> Annual Conference</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9183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FF2D1-BECF-4138-B0AC-88EC4BFDE7BC}"/>
              </a:ext>
            </a:extLst>
          </p:cNvPr>
          <p:cNvSpPr>
            <a:spLocks noGrp="1"/>
          </p:cNvSpPr>
          <p:nvPr>
            <p:ph type="title"/>
          </p:nvPr>
        </p:nvSpPr>
        <p:spPr>
          <a:xfrm>
            <a:off x="944880" y="841248"/>
            <a:ext cx="8046720" cy="630936"/>
          </a:xfrm>
        </p:spPr>
        <p:txBody>
          <a:bodyPr/>
          <a:lstStyle/>
          <a:p>
            <a:pPr lvl="0"/>
            <a:r>
              <a:rPr lang="en-GB" dirty="0"/>
              <a:t>III.  Multilateral Investment Court: </a:t>
            </a:r>
            <a:br>
              <a:rPr lang="en-GB" dirty="0"/>
            </a:br>
            <a:r>
              <a:rPr lang="en-GB" dirty="0"/>
              <a:t>A Solution?</a:t>
            </a:r>
          </a:p>
        </p:txBody>
      </p:sp>
      <p:sp>
        <p:nvSpPr>
          <p:cNvPr id="3" name="Content Placeholder 2">
            <a:extLst>
              <a:ext uri="{FF2B5EF4-FFF2-40B4-BE49-F238E27FC236}">
                <a16:creationId xmlns:a16="http://schemas.microsoft.com/office/drawing/2014/main" id="{333051D8-CE4D-4F79-A2B2-30090D5446D4}"/>
              </a:ext>
            </a:extLst>
          </p:cNvPr>
          <p:cNvSpPr>
            <a:spLocks noGrp="1"/>
          </p:cNvSpPr>
          <p:nvPr>
            <p:ph idx="1"/>
          </p:nvPr>
        </p:nvSpPr>
        <p:spPr>
          <a:xfrm>
            <a:off x="762000" y="1752600"/>
            <a:ext cx="7696200" cy="4343400"/>
          </a:xfrm>
        </p:spPr>
        <p:txBody>
          <a:bodyPr anchor="t" anchorCtr="0"/>
          <a:lstStyle/>
          <a:p>
            <a:pPr lvl="1" algn="just">
              <a:buClr>
                <a:srgbClr val="000000"/>
              </a:buClr>
              <a:buFont typeface="Arial" panose="020B0604020202020204" pitchFamily="34" charset="0"/>
              <a:buChar char="•"/>
            </a:pPr>
            <a:r>
              <a:rPr lang="en-GB" b="1" dirty="0">
                <a:latin typeface="Times New Roman" panose="02020603050405020304" pitchFamily="18" charset="0"/>
                <a:cs typeface="Times New Roman" panose="02020603050405020304" pitchFamily="18" charset="0"/>
              </a:rPr>
              <a:t>Adjudicators:</a:t>
            </a:r>
          </a:p>
          <a:p>
            <a:pPr lvl="2" algn="just">
              <a:buClr>
                <a:srgbClr val="000000"/>
              </a:buClr>
            </a:pPr>
            <a:r>
              <a:rPr lang="en-GB" dirty="0">
                <a:latin typeface="Times New Roman" panose="02020603050405020304" pitchFamily="18" charset="0"/>
                <a:cs typeface="Times New Roman" panose="02020603050405020304" pitchFamily="18" charset="0"/>
              </a:rPr>
              <a:t>Full-time, long-term, and (apparently) non-renewable positions;</a:t>
            </a:r>
          </a:p>
          <a:p>
            <a:pPr lvl="2" algn="just">
              <a:buClr>
                <a:srgbClr val="000000"/>
              </a:buClr>
            </a:pPr>
            <a:r>
              <a:rPr lang="en-GB" dirty="0">
                <a:latin typeface="Times New Roman" panose="02020603050405020304" pitchFamily="18" charset="0"/>
                <a:cs typeface="Times New Roman" panose="02020603050405020304" pitchFamily="18" charset="0"/>
              </a:rPr>
              <a:t>No outside activities; salaries comparable to other court systems paid by the MIC’s member states; </a:t>
            </a:r>
          </a:p>
          <a:p>
            <a:pPr lvl="2" algn="just">
              <a:buClr>
                <a:srgbClr val="000000"/>
              </a:buClr>
            </a:pPr>
            <a:r>
              <a:rPr lang="en-GB" dirty="0">
                <a:latin typeface="Times New Roman" panose="02020603050405020304" pitchFamily="18" charset="0"/>
                <a:cs typeface="Times New Roman" panose="02020603050405020304" pitchFamily="18" charset="0"/>
              </a:rPr>
              <a:t>Expertise in public international law, adjudicating, and fact-finding;</a:t>
            </a:r>
          </a:p>
          <a:p>
            <a:pPr lvl="2" algn="just">
              <a:buClr>
                <a:srgbClr val="000000"/>
              </a:buClr>
            </a:pPr>
            <a:r>
              <a:rPr lang="en-GB" dirty="0">
                <a:latin typeface="Times New Roman" panose="02020603050405020304" pitchFamily="18" charset="0"/>
                <a:cs typeface="Times New Roman" panose="02020603050405020304" pitchFamily="18" charset="0"/>
              </a:rPr>
              <a:t>Assisted by a permanent secretariat.</a:t>
            </a:r>
          </a:p>
          <a:p>
            <a:pPr lvl="2" algn="just">
              <a:buClr>
                <a:srgbClr val="000000"/>
              </a:buClr>
            </a:pPr>
            <a:endParaRPr lang="en-GB"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b="1" dirty="0">
                <a:latin typeface="Times New Roman" panose="02020603050405020304" pitchFamily="18" charset="0"/>
                <a:cs typeface="Times New Roman" panose="02020603050405020304" pitchFamily="18" charset="0"/>
              </a:rPr>
              <a:t>Proponents:</a:t>
            </a:r>
            <a:r>
              <a:rPr lang="en-GB" dirty="0">
                <a:latin typeface="Times New Roman" panose="02020603050405020304" pitchFamily="18" charset="0"/>
                <a:cs typeface="Times New Roman" panose="02020603050405020304" pitchFamily="18" charset="0"/>
              </a:rPr>
              <a:t> </a:t>
            </a:r>
          </a:p>
          <a:p>
            <a:pPr lvl="2" algn="just">
              <a:buClr>
                <a:srgbClr val="000000"/>
              </a:buClr>
            </a:pPr>
            <a:r>
              <a:rPr lang="en-GB" dirty="0">
                <a:latin typeface="Times New Roman" panose="02020603050405020304" pitchFamily="18" charset="0"/>
                <a:cs typeface="Times New Roman" panose="02020603050405020304" pitchFamily="18" charset="0"/>
              </a:rPr>
              <a:t>MIC would (i) remedy structural defects of ISDS; (ii) reduce costs and duration of dispute resolution; (iii) achieve transparency and predictability through binding precedents</a:t>
            </a:r>
            <a:endParaRPr lang="en-US"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a:t>
            </a:r>
          </a:p>
          <a:p>
            <a:pPr algn="just"/>
            <a:endParaRPr lang="en-US"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57C851B-74D1-43BC-BF28-8229D61781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BEEA05B-8BAC-4773-BE79-5404FBF80D3C}" type="slidenum">
              <a:rPr kumimoji="0" lang="en-GB" sz="1200" b="0" i="0" u="none" strike="noStrike" kern="1200" cap="none" spc="0" normalizeH="0" baseline="0" noProof="0" smtClean="0">
                <a:ln>
                  <a:noFill/>
                </a:ln>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997349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115568" y="841248"/>
            <a:ext cx="7876032" cy="630936"/>
          </a:xfrm>
        </p:spPr>
        <p:txBody>
          <a:bodyPr/>
          <a:lstStyle/>
          <a:p>
            <a:pPr lvl="0"/>
            <a:r>
              <a:rPr lang="en-GB" dirty="0"/>
              <a:t>IV.  Multilateral Investment Court: </a:t>
            </a:r>
            <a:br>
              <a:rPr lang="en-GB" dirty="0"/>
            </a:br>
            <a:r>
              <a:rPr lang="en-GB" dirty="0"/>
              <a:t>History Repeated?</a:t>
            </a:r>
          </a:p>
        </p:txBody>
      </p:sp>
      <p:sp>
        <p:nvSpPr>
          <p:cNvPr id="25603" name="Rectangle 3"/>
          <p:cNvSpPr>
            <a:spLocks noGrp="1" noChangeArrowheads="1"/>
          </p:cNvSpPr>
          <p:nvPr>
            <p:ph idx="1"/>
          </p:nvPr>
        </p:nvSpPr>
        <p:spPr>
          <a:xfrm>
            <a:off x="597195" y="1901952"/>
            <a:ext cx="8031480" cy="41148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Transparency? </a:t>
            </a:r>
            <a:r>
              <a:rPr lang="en-US" sz="2800" dirty="0">
                <a:highlight>
                  <a:srgbClr val="FFFF00"/>
                </a:highlight>
                <a:latin typeface="Times New Roman" panose="02020603050405020304" pitchFamily="18" charset="0"/>
                <a:cs typeface="Times New Roman" panose="02020603050405020304" pitchFamily="18" charset="0"/>
              </a:rPr>
              <a:t> </a:t>
            </a:r>
            <a:endParaRPr lang="en-US" sz="2800" strike="sngStrike" dirty="0">
              <a:highlight>
                <a:srgbClr val="FFFF00"/>
              </a:highlight>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Transparency has been progressively implemented by tribunals through procedural orders:</a:t>
            </a:r>
          </a:p>
          <a:p>
            <a:pPr marL="0" lvl="1" indent="0" algn="just">
              <a:buClr>
                <a:srgbClr val="000000"/>
              </a:buClr>
              <a:buNone/>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i="1" dirty="0">
                <a:latin typeface="Times New Roman" panose="02020603050405020304" pitchFamily="18" charset="0"/>
                <a:cs typeface="Times New Roman" panose="02020603050405020304" pitchFamily="18" charset="0"/>
              </a:rPr>
              <a:t>Carrizosa v. Colombia</a:t>
            </a:r>
            <a:r>
              <a:rPr lang="en-US" b="1" dirty="0">
                <a:latin typeface="Times New Roman" panose="02020603050405020304" pitchFamily="18" charset="0"/>
                <a:cs typeface="Times New Roman" panose="02020603050405020304" pitchFamily="18" charset="0"/>
              </a:rPr>
              <a:t>, Procedural Order No. 2, 7 March 2019:</a:t>
            </a:r>
            <a:r>
              <a:rPr lang="en-US" dirty="0">
                <a:latin typeface="Times New Roman" panose="02020603050405020304" pitchFamily="18" charset="0"/>
                <a:cs typeface="Times New Roman" panose="02020603050405020304" pitchFamily="18" charset="0"/>
              </a:rPr>
              <a:t> “[T]he Parties agreed that the present proceedings should be transparent and that the Tribunal would issue a procedural order governing the transparency regime.”</a:t>
            </a:r>
          </a:p>
          <a:p>
            <a:pPr lvl="2" algn="just">
              <a:buClr>
                <a:srgbClr val="000000"/>
              </a:buClr>
            </a:pPr>
            <a:r>
              <a:rPr lang="en-US" b="1" i="1" dirty="0" err="1">
                <a:latin typeface="Times New Roman" panose="02020603050405020304" pitchFamily="18" charset="0"/>
                <a:cs typeface="Times New Roman" panose="02020603050405020304" pitchFamily="18" charset="0"/>
              </a:rPr>
              <a:t>Ipek</a:t>
            </a:r>
            <a:r>
              <a:rPr lang="en-US" b="1" i="1" dirty="0">
                <a:latin typeface="Times New Roman" panose="02020603050405020304" pitchFamily="18" charset="0"/>
                <a:cs typeface="Times New Roman" panose="02020603050405020304" pitchFamily="18" charset="0"/>
              </a:rPr>
              <a:t> v. Turkey</a:t>
            </a:r>
            <a:r>
              <a:rPr lang="en-US" b="1" dirty="0">
                <a:latin typeface="Times New Roman" panose="02020603050405020304" pitchFamily="18" charset="0"/>
                <a:cs typeface="Times New Roman" panose="02020603050405020304" pitchFamily="18" charset="0"/>
              </a:rPr>
              <a:t>, Procedural Order No. 11 on Use of Arbitration Materials, 21 February 2020:</a:t>
            </a:r>
            <a:r>
              <a:rPr lang="en-US" dirty="0">
                <a:latin typeface="Times New Roman" panose="02020603050405020304" pitchFamily="18" charset="0"/>
                <a:cs typeface="Times New Roman" panose="02020603050405020304" pitchFamily="18" charset="0"/>
              </a:rPr>
              <a:t> “Transparency [is] a means to promote good governance of States, the development of a </a:t>
            </a:r>
            <a:r>
              <a:rPr lang="en-US" dirty="0" err="1">
                <a:latin typeface="Times New Roman" panose="02020603050405020304" pitchFamily="18" charset="0"/>
                <a:cs typeface="Times New Roman" panose="02020603050405020304" pitchFamily="18" charset="0"/>
              </a:rPr>
              <a:t>well grounded</a:t>
            </a:r>
            <a:r>
              <a:rPr lang="en-US" dirty="0">
                <a:latin typeface="Times New Roman" panose="02020603050405020304" pitchFamily="18" charset="0"/>
                <a:cs typeface="Times New Roman" panose="02020603050405020304" pitchFamily="18" charset="0"/>
              </a:rPr>
              <a:t> and coherent body of case law in international investment law and therewith legal certainty and confidence in the system of investment arbitration.”</a:t>
            </a: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0" lvl="1" indent="0" algn="just">
              <a:buNone/>
            </a:pPr>
            <a:endParaRPr lang="en-GB" altLang="en-US" dirty="0">
              <a:latin typeface="Times New Roman" panose="02020603050405020304" pitchFamily="18" charset="0"/>
              <a:cs typeface="Times New Roman" panose="02020603050405020304" pitchFamily="18" charset="0"/>
            </a:endParaRPr>
          </a:p>
          <a:p>
            <a:pPr marL="0" lvl="1" indent="0" algn="just">
              <a:buNone/>
            </a:pPr>
            <a:endParaRPr lang="en-GB" altLang="en-US"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11</a:t>
            </a:fld>
            <a:endParaRPr lang="en-GB" dirty="0"/>
          </a:p>
        </p:txBody>
      </p:sp>
    </p:spTree>
    <p:extLst>
      <p:ext uri="{BB962C8B-B14F-4D97-AF65-F5344CB8AC3E}">
        <p14:creationId xmlns:p14="http://schemas.microsoft.com/office/powerpoint/2010/main" val="1214600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115568" y="841248"/>
            <a:ext cx="7876032" cy="630936"/>
          </a:xfrm>
        </p:spPr>
        <p:txBody>
          <a:bodyPr/>
          <a:lstStyle/>
          <a:p>
            <a:pPr lvl="0"/>
            <a:r>
              <a:rPr lang="en-GB" dirty="0"/>
              <a:t>IV.  Multilateral Investment Court: </a:t>
            </a:r>
            <a:br>
              <a:rPr lang="en-GB" dirty="0"/>
            </a:br>
            <a:r>
              <a:rPr lang="en-GB" dirty="0"/>
              <a:t>History Repeated?</a:t>
            </a:r>
          </a:p>
        </p:txBody>
      </p:sp>
      <p:sp>
        <p:nvSpPr>
          <p:cNvPr id="25603" name="Rectangle 3"/>
          <p:cNvSpPr>
            <a:spLocks noGrp="1" noChangeArrowheads="1"/>
          </p:cNvSpPr>
          <p:nvPr>
            <p:ph idx="1"/>
          </p:nvPr>
        </p:nvSpPr>
        <p:spPr>
          <a:xfrm>
            <a:off x="597195" y="1901952"/>
            <a:ext cx="8031480" cy="41148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Transparency? </a:t>
            </a:r>
            <a:endParaRPr lang="en-GB" sz="2800" strike="sngStrike" dirty="0">
              <a:highlight>
                <a:srgbClr val="FFFF00"/>
              </a:highlight>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b="1" dirty="0">
                <a:latin typeface="Times New Roman" panose="02020603050405020304" pitchFamily="18" charset="0"/>
                <a:cs typeface="Times New Roman" panose="02020603050405020304" pitchFamily="18" charset="0"/>
              </a:rPr>
              <a:t>UNCITRAL Rules on Transparency:</a:t>
            </a:r>
          </a:p>
          <a:p>
            <a:pPr lvl="2" algn="just">
              <a:buClr>
                <a:srgbClr val="000000"/>
              </a:buClr>
            </a:pPr>
            <a:r>
              <a:rPr lang="en-GB" b="1" dirty="0">
                <a:latin typeface="Times New Roman" panose="02020603050405020304" pitchFamily="18" charset="0"/>
                <a:cs typeface="Times New Roman" panose="02020603050405020304" pitchFamily="18" charset="0"/>
              </a:rPr>
              <a:t>Article 3:</a:t>
            </a:r>
            <a:r>
              <a:rPr lang="en-GB" dirty="0">
                <a:latin typeface="Times New Roman" panose="02020603050405020304" pitchFamily="18" charset="0"/>
                <a:cs typeface="Times New Roman" panose="02020603050405020304" pitchFamily="18" charset="0"/>
              </a:rPr>
              <a:t> “[T]</a:t>
            </a:r>
            <a:r>
              <a:rPr lang="en-US" dirty="0">
                <a:latin typeface="Times New Roman" panose="02020603050405020304" pitchFamily="18" charset="0"/>
                <a:cs typeface="Times New Roman" panose="02020603050405020304" pitchFamily="18" charset="0"/>
              </a:rPr>
              <a:t>he following documents shall be made available to the public: the [NOA], the response to the [NOA], the [SoC], the [</a:t>
            </a:r>
            <a:r>
              <a:rPr lang="en-US" dirty="0" err="1">
                <a:latin typeface="Times New Roman" panose="02020603050405020304" pitchFamily="18" charset="0"/>
                <a:cs typeface="Times New Roman" panose="02020603050405020304" pitchFamily="18" charset="0"/>
              </a:rPr>
              <a:t>SoD</a:t>
            </a:r>
            <a:r>
              <a:rPr lang="en-US" dirty="0">
                <a:latin typeface="Times New Roman" panose="02020603050405020304" pitchFamily="18" charset="0"/>
                <a:cs typeface="Times New Roman" panose="02020603050405020304" pitchFamily="18" charset="0"/>
              </a:rPr>
              <a:t>] and any further … written submissions … any written submissions by the non-disputing Party … and by third persons, transcripts of hearings …; and orders, decisions and awards of the arbitral tribunal.”</a:t>
            </a:r>
          </a:p>
          <a:p>
            <a:pPr lvl="2" algn="just">
              <a:buClr>
                <a:srgbClr val="000000"/>
              </a:buClr>
            </a:pPr>
            <a:r>
              <a:rPr lang="en-US" b="1" dirty="0">
                <a:latin typeface="Times New Roman" panose="02020603050405020304" pitchFamily="18" charset="0"/>
                <a:cs typeface="Times New Roman" panose="02020603050405020304" pitchFamily="18" charset="0"/>
              </a:rPr>
              <a:t>Article 6:</a:t>
            </a:r>
            <a:r>
              <a:rPr lang="en-US" dirty="0">
                <a:latin typeface="Times New Roman" panose="02020603050405020304" pitchFamily="18" charset="0"/>
                <a:cs typeface="Times New Roman" panose="02020603050405020304" pitchFamily="18" charset="0"/>
              </a:rPr>
              <a:t> “[H]</a:t>
            </a:r>
            <a:r>
              <a:rPr lang="en-US" dirty="0" err="1">
                <a:latin typeface="Times New Roman" panose="02020603050405020304" pitchFamily="18" charset="0"/>
                <a:cs typeface="Times New Roman" panose="02020603050405020304" pitchFamily="18" charset="0"/>
              </a:rPr>
              <a:t>earings</a:t>
            </a:r>
            <a:r>
              <a:rPr lang="en-US" dirty="0">
                <a:latin typeface="Times New Roman" panose="02020603050405020304" pitchFamily="18" charset="0"/>
                <a:cs typeface="Times New Roman" panose="02020603050405020304" pitchFamily="18" charset="0"/>
              </a:rPr>
              <a:t> for the presentation of evidence or for oral argument … shall be public.”</a:t>
            </a:r>
            <a:endParaRPr lang="en-GB" b="1"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0" lvl="1" indent="0" algn="just">
              <a:buNone/>
            </a:pPr>
            <a:endParaRPr lang="en-GB" altLang="en-US" dirty="0">
              <a:latin typeface="Times New Roman" panose="02020603050405020304" pitchFamily="18" charset="0"/>
              <a:cs typeface="Times New Roman" panose="02020603050405020304" pitchFamily="18" charset="0"/>
            </a:endParaRPr>
          </a:p>
          <a:p>
            <a:pPr marL="0" lvl="1" indent="0" algn="just">
              <a:buNone/>
            </a:pPr>
            <a:endParaRPr lang="en-GB" altLang="en-US"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12</a:t>
            </a:fld>
            <a:endParaRPr lang="en-GB" dirty="0"/>
          </a:p>
        </p:txBody>
      </p:sp>
    </p:spTree>
    <p:extLst>
      <p:ext uri="{BB962C8B-B14F-4D97-AF65-F5344CB8AC3E}">
        <p14:creationId xmlns:p14="http://schemas.microsoft.com/office/powerpoint/2010/main" val="237472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1383-F127-4A4A-B8A9-3C1298DDC794}"/>
              </a:ext>
            </a:extLst>
          </p:cNvPr>
          <p:cNvSpPr>
            <a:spLocks noGrp="1"/>
          </p:cNvSpPr>
          <p:nvPr>
            <p:ph type="title"/>
          </p:nvPr>
        </p:nvSpPr>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75ED8338-5C8A-4FF3-995F-2A86D338DE69}"/>
              </a:ext>
            </a:extLst>
          </p:cNvPr>
          <p:cNvSpPr>
            <a:spLocks noGrp="1"/>
          </p:cNvSpPr>
          <p:nvPr>
            <p:ph idx="1"/>
          </p:nvPr>
        </p:nvSpPr>
        <p:spPr>
          <a:xfrm>
            <a:off x="804672" y="1901952"/>
            <a:ext cx="7534656" cy="41148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Transparency?</a:t>
            </a:r>
            <a:r>
              <a:rPr lang="en-US" sz="2800" i="1" dirty="0">
                <a:latin typeface="Times New Roman" panose="02020603050405020304" pitchFamily="18" charset="0"/>
                <a:cs typeface="Times New Roman" panose="02020603050405020304" pitchFamily="18" charset="0"/>
              </a:rPr>
              <a:t> </a:t>
            </a:r>
            <a:endParaRPr lang="en-US" sz="2800" i="1" strike="sngStrike" dirty="0">
              <a:highlight>
                <a:srgbClr val="FFFF00"/>
              </a:highlight>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many cases, States oppose transparency of the arbitral proceeding</a:t>
            </a: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i="1" dirty="0" err="1">
                <a:latin typeface="Times New Roman" panose="02020603050405020304" pitchFamily="18" charset="0"/>
                <a:cs typeface="Times New Roman" panose="02020603050405020304" pitchFamily="18" charset="0"/>
              </a:rPr>
              <a:t>Amco</a:t>
            </a:r>
            <a:r>
              <a:rPr lang="en-US" b="1" i="1" dirty="0">
                <a:latin typeface="Times New Roman" panose="02020603050405020304" pitchFamily="18" charset="0"/>
                <a:cs typeface="Times New Roman" panose="02020603050405020304" pitchFamily="18" charset="0"/>
              </a:rPr>
              <a:t> Asia v. Indonesia</a:t>
            </a:r>
          </a:p>
          <a:p>
            <a:pPr lvl="2" algn="just">
              <a:buClr>
                <a:srgbClr val="000000"/>
              </a:buClr>
            </a:pPr>
            <a:r>
              <a:rPr lang="en-US" b="1" i="1" dirty="0">
                <a:latin typeface="Times New Roman" panose="02020603050405020304" pitchFamily="18" charset="0"/>
                <a:cs typeface="Times New Roman" panose="02020603050405020304" pitchFamily="18" charset="0"/>
              </a:rPr>
              <a:t>Rand </a:t>
            </a:r>
            <a:r>
              <a:rPr lang="en-US" b="1" i="1" dirty="0" err="1">
                <a:latin typeface="Times New Roman" panose="02020603050405020304" pitchFamily="18" charset="0"/>
                <a:cs typeface="Times New Roman" panose="02020603050405020304" pitchFamily="18" charset="0"/>
              </a:rPr>
              <a:t>Serbiav</a:t>
            </a:r>
            <a:r>
              <a:rPr lang="en-US" b="1" i="1" dirty="0">
                <a:latin typeface="Times New Roman" panose="02020603050405020304" pitchFamily="18" charset="0"/>
                <a:cs typeface="Times New Roman" panose="02020603050405020304" pitchFamily="18" charset="0"/>
              </a:rPr>
              <a:t>. </a:t>
            </a:r>
          </a:p>
          <a:p>
            <a:pPr lvl="2" algn="just">
              <a:buClr>
                <a:srgbClr val="000000"/>
              </a:buClr>
            </a:pPr>
            <a:r>
              <a:rPr lang="en-US" b="1" i="1" dirty="0" err="1">
                <a:latin typeface="Times New Roman" panose="02020603050405020304" pitchFamily="18" charset="0"/>
                <a:cs typeface="Times New Roman" panose="02020603050405020304" pitchFamily="18" charset="0"/>
              </a:rPr>
              <a:t>Metalclad</a:t>
            </a:r>
            <a:r>
              <a:rPr lang="en-US" b="1" i="1" dirty="0">
                <a:latin typeface="Times New Roman" panose="02020603050405020304" pitchFamily="18" charset="0"/>
                <a:cs typeface="Times New Roman" panose="02020603050405020304" pitchFamily="18" charset="0"/>
              </a:rPr>
              <a:t> v. Mexico, </a:t>
            </a:r>
            <a:r>
              <a:rPr lang="en-US" b="1" dirty="0">
                <a:latin typeface="Times New Roman" panose="02020603050405020304" pitchFamily="18" charset="0"/>
                <a:cs typeface="Times New Roman" panose="02020603050405020304" pitchFamily="18" charset="0"/>
              </a:rPr>
              <a:t>Decision on a Request by the Respondent for an Order Prohibiting the Claimant from Revealing Information, 27 October 1997:</a:t>
            </a:r>
            <a:r>
              <a:rPr lang="en-US" dirty="0">
                <a:latin typeface="Times New Roman" panose="02020603050405020304" pitchFamily="18" charset="0"/>
                <a:cs typeface="Times New Roman" panose="02020603050405020304" pitchFamily="18" charset="0"/>
              </a:rPr>
              <a:t> “Mexico requested the Tribunal to issue a formal order declaring that the proceedings are confidential …. The Respondent also complains of what it describes as a ‘publicity campaign by the Claimants.’”</a:t>
            </a:r>
            <a:endParaRPr lang="en-US" i="1"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70252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1383-F127-4A4A-B8A9-3C1298DDC794}"/>
              </a:ext>
            </a:extLst>
          </p:cNvPr>
          <p:cNvSpPr>
            <a:spLocks noGrp="1"/>
          </p:cNvSpPr>
          <p:nvPr>
            <p:ph type="title"/>
          </p:nvPr>
        </p:nvSpPr>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75ED8338-5C8A-4FF3-995F-2A86D338DE69}"/>
              </a:ext>
            </a:extLst>
          </p:cNvPr>
          <p:cNvSpPr>
            <a:spLocks noGrp="1"/>
          </p:cNvSpPr>
          <p:nvPr>
            <p:ph idx="1"/>
          </p:nvPr>
        </p:nvSpPr>
        <p:spPr>
          <a:xfrm>
            <a:off x="804672" y="1901952"/>
            <a:ext cx="7534656" cy="41148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Transparency?</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any event, simple solution – amend BITs  </a:t>
            </a:r>
            <a:endParaRPr lang="en-US" i="1" dirty="0">
              <a:highlight>
                <a:srgbClr val="FFFF00"/>
              </a:highlight>
              <a:latin typeface="Times New Roman" panose="02020603050405020304" pitchFamily="18" charset="0"/>
              <a:cs typeface="Times New Roman" panose="02020603050405020304" pitchFamily="18" charset="0"/>
            </a:endParaRPr>
          </a:p>
          <a:p>
            <a:pPr marL="0" lvl="1" indent="0" algn="just">
              <a:buClr>
                <a:srgbClr val="000000"/>
              </a:buClr>
              <a:buNone/>
            </a:pPr>
            <a:endParaRPr lang="en-US" i="1" strike="sngStrike" dirty="0">
              <a:highlight>
                <a:srgbClr val="FFFF00"/>
              </a:highlight>
              <a:latin typeface="Times New Roman" panose="02020603050405020304" pitchFamily="18" charset="0"/>
              <a:cs typeface="Times New Roman" panose="02020603050405020304" pitchFamily="18" charset="0"/>
            </a:endParaRPr>
          </a:p>
          <a:p>
            <a:pPr lvl="2" algn="just">
              <a:buClr>
                <a:srgbClr val="000000"/>
              </a:buClr>
            </a:pPr>
            <a:r>
              <a:rPr lang="en-US" b="1" dirty="0">
                <a:latin typeface="Times New Roman" panose="02020603050405020304" pitchFamily="18" charset="0"/>
                <a:cs typeface="Times New Roman" panose="02020603050405020304" pitchFamily="18" charset="0"/>
              </a:rPr>
              <a:t>2019 Dutch Model BIT, Article 20.13:</a:t>
            </a:r>
            <a:r>
              <a:rPr lang="en-US" dirty="0">
                <a:latin typeface="Times New Roman" panose="02020603050405020304" pitchFamily="18" charset="0"/>
                <a:cs typeface="Times New Roman" panose="02020603050405020304" pitchFamily="18" charset="0"/>
              </a:rPr>
              <a:t> “The ‘UNCITRAL Transparency Rules’ shall apply to disputes under this Section.”</a:t>
            </a:r>
          </a:p>
          <a:p>
            <a:pPr lvl="2" algn="just">
              <a:buClr>
                <a:srgbClr val="000000"/>
              </a:buClr>
            </a:pPr>
            <a:r>
              <a:rPr lang="en-GB" b="1" dirty="0">
                <a:latin typeface="Times New Roman" panose="02020603050405020304" pitchFamily="18" charset="0"/>
                <a:cs typeface="Times New Roman" panose="02020603050405020304" pitchFamily="18" charset="0"/>
              </a:rPr>
              <a:t>Comprehensive Economic and Trade Agreement (</a:t>
            </a:r>
            <a:r>
              <a:rPr lang="en-GB" b="1" dirty="0" err="1">
                <a:latin typeface="Times New Roman" panose="02020603050405020304" pitchFamily="18" charset="0"/>
                <a:cs typeface="Times New Roman" panose="02020603050405020304" pitchFamily="18" charset="0"/>
              </a:rPr>
              <a:t>CETA</a:t>
            </a:r>
            <a:r>
              <a:rPr lang="en-GB" b="1" dirty="0">
                <a:latin typeface="Times New Roman" panose="02020603050405020304" pitchFamily="18" charset="0"/>
                <a:cs typeface="Times New Roman" panose="02020603050405020304" pitchFamily="18" charset="0"/>
              </a:rPr>
              <a:t>), Article 8.36.1:</a:t>
            </a:r>
            <a:r>
              <a:rPr lang="en-GB"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UNCITRAL Transparency Rules, as modified by this Chapter, shall apply in connection with [</a:t>
            </a:r>
            <a:r>
              <a:rPr lang="en-US" dirty="0" err="1">
                <a:latin typeface="Times New Roman" panose="02020603050405020304" pitchFamily="18" charset="0"/>
                <a:cs typeface="Times New Roman" panose="02020603050405020304" pitchFamily="18" charset="0"/>
              </a:rPr>
              <a:t>ISDS</a:t>
            </a:r>
            <a:r>
              <a:rPr lang="en-US" dirty="0">
                <a:latin typeface="Times New Roman" panose="02020603050405020304" pitchFamily="18" charset="0"/>
                <a:cs typeface="Times New Roman" panose="02020603050405020304" pitchFamily="18" charset="0"/>
              </a:rPr>
              <a:t>] proceedings under this Section.”</a:t>
            </a:r>
          </a:p>
          <a:p>
            <a:pPr lvl="2" algn="just">
              <a:buClr>
                <a:srgbClr val="000000"/>
              </a:buClr>
            </a:pPr>
            <a:r>
              <a:rPr lang="en-US" b="1" dirty="0">
                <a:latin typeface="Times New Roman" panose="02020603050405020304" pitchFamily="18" charset="0"/>
                <a:cs typeface="Times New Roman" panose="02020603050405020304" pitchFamily="18" charset="0"/>
              </a:rPr>
              <a:t>2014 Mauritius Convention:</a:t>
            </a:r>
            <a:r>
              <a:rPr lang="en-US" dirty="0">
                <a:latin typeface="Times New Roman" panose="02020603050405020304" pitchFamily="18" charset="0"/>
                <a:cs typeface="Times New Roman" panose="02020603050405020304" pitchFamily="18" charset="0"/>
              </a:rPr>
              <a:t> Entered into force in 2017. Seven ratifications; no EU Member States   </a:t>
            </a:r>
          </a:p>
          <a:p>
            <a:pPr lvl="2" algn="just">
              <a:buClr>
                <a:srgbClr val="000000"/>
              </a:buClr>
            </a:pPr>
            <a:endParaRPr lang="en-GB" b="1"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466056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66800" y="762000"/>
            <a:ext cx="7525512" cy="609600"/>
          </a:xfrm>
        </p:spPr>
        <p:txBody>
          <a:bodyPr/>
          <a:lstStyle/>
          <a:p>
            <a:r>
              <a:rPr lang="en-GB" dirty="0"/>
              <a:t>IV.  Multilateral Investment Court: </a:t>
            </a:r>
            <a:br>
              <a:rPr lang="en-GB" dirty="0"/>
            </a:br>
            <a:r>
              <a:rPr lang="en-GB" dirty="0"/>
              <a:t>History Repeated?</a:t>
            </a:r>
            <a:r>
              <a:rPr lang="en-US" dirty="0"/>
              <a:t> </a:t>
            </a:r>
          </a:p>
        </p:txBody>
      </p:sp>
      <p:sp>
        <p:nvSpPr>
          <p:cNvPr id="25603" name="Rectangle 3"/>
          <p:cNvSpPr>
            <a:spLocks noGrp="1" noChangeArrowheads="1"/>
          </p:cNvSpPr>
          <p:nvPr>
            <p:ph idx="1"/>
          </p:nvPr>
        </p:nvSpPr>
        <p:spPr>
          <a:xfrm>
            <a:off x="571500" y="1582117"/>
            <a:ext cx="8001000" cy="4520971"/>
          </a:xfrm>
        </p:spPr>
        <p:txBody>
          <a:bodyPr anchor="t" anchorCtr="0"/>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Third Party Participation?</a:t>
            </a:r>
            <a:endParaRPr lang="en-US" sz="2800" i="1" strike="sngStrike" dirty="0">
              <a:highlight>
                <a:srgbClr val="FFFF00"/>
              </a:highlight>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Investment tribunals allow third parties to file </a:t>
            </a:r>
            <a:r>
              <a:rPr lang="en-US" i="1" dirty="0">
                <a:latin typeface="Times New Roman" panose="02020603050405020304" pitchFamily="18" charset="0"/>
                <a:cs typeface="Times New Roman" panose="02020603050405020304" pitchFamily="18" charset="0"/>
              </a:rPr>
              <a:t>amicus curiae </a:t>
            </a:r>
            <a:r>
              <a:rPr lang="en-US" dirty="0">
                <a:latin typeface="Times New Roman" panose="02020603050405020304" pitchFamily="18" charset="0"/>
                <a:cs typeface="Times New Roman" panose="02020603050405020304" pitchFamily="18" charset="0"/>
              </a:rPr>
              <a:t>briefs when public interests are at stake:</a:t>
            </a:r>
          </a:p>
          <a:p>
            <a:pPr lvl="2" algn="just">
              <a:lnSpc>
                <a:spcPct val="150000"/>
              </a:lnSpc>
              <a:buClr>
                <a:srgbClr val="000000"/>
              </a:buClr>
            </a:pPr>
            <a:r>
              <a:rPr lang="en-US" sz="1800" b="1" i="1" dirty="0">
                <a:latin typeface="Times New Roman" panose="02020603050405020304" pitchFamily="18" charset="0"/>
                <a:cs typeface="Times New Roman" panose="02020603050405020304" pitchFamily="18" charset="0"/>
              </a:rPr>
              <a:t>Philip Morris v. Uruguay</a:t>
            </a:r>
          </a:p>
          <a:p>
            <a:pPr lvl="2" algn="just">
              <a:buClr>
                <a:srgbClr val="000000"/>
              </a:buClr>
            </a:pPr>
            <a:r>
              <a:rPr lang="it-IT" sz="1800" b="1" i="1" dirty="0">
                <a:latin typeface="Times New Roman" panose="02020603050405020304" pitchFamily="18" charset="0"/>
                <a:cs typeface="Times New Roman" panose="02020603050405020304" pitchFamily="18" charset="0"/>
              </a:rPr>
              <a:t>Infinito Gold Ltd. v. Costa Rica</a:t>
            </a:r>
            <a:r>
              <a:rPr lang="it-IT" sz="1800" b="1" dirty="0">
                <a:latin typeface="Times New Roman" panose="02020603050405020304" pitchFamily="18" charset="0"/>
                <a:cs typeface="Times New Roman" panose="02020603050405020304" pitchFamily="18" charset="0"/>
              </a:rPr>
              <a:t>, Procedural Order No. 2, 1 June 2016:</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APREFLOFAS’s</a:t>
            </a:r>
            <a:r>
              <a:rPr lang="en-US" sz="1800" dirty="0">
                <a:latin typeface="Times New Roman" panose="02020603050405020304" pitchFamily="18" charset="0"/>
                <a:cs typeface="Times New Roman" panose="02020603050405020304" pitchFamily="18" charset="0"/>
              </a:rPr>
              <a:t> general purpose as an NGO is the protection of the environment [and] can thus be deemed to have an interest in ensuring that this Tribunal has all the information  necessary to its decision-making.”</a:t>
            </a:r>
            <a:endParaRPr lang="it-IT" sz="1800" b="1" i="1" dirty="0">
              <a:latin typeface="Times New Roman" panose="02020603050405020304" pitchFamily="18" charset="0"/>
              <a:cs typeface="Times New Roman" panose="02020603050405020304" pitchFamily="18" charset="0"/>
            </a:endParaRPr>
          </a:p>
          <a:p>
            <a:pPr lvl="2" algn="just">
              <a:buClr>
                <a:srgbClr val="000000"/>
              </a:buClr>
            </a:pPr>
            <a:r>
              <a:rPr lang="it-IT" sz="1800" b="1" i="1" dirty="0">
                <a:latin typeface="Times New Roman" panose="02020603050405020304" pitchFamily="18" charset="0"/>
                <a:cs typeface="Times New Roman" panose="02020603050405020304" pitchFamily="18" charset="0"/>
              </a:rPr>
              <a:t>Bear Creek v. Peru</a:t>
            </a:r>
            <a:r>
              <a:rPr lang="it-IT" sz="1800" b="1" dirty="0">
                <a:latin typeface="Times New Roman" panose="02020603050405020304" pitchFamily="18" charset="0"/>
                <a:cs typeface="Times New Roman" panose="02020603050405020304" pitchFamily="18" charset="0"/>
              </a:rPr>
              <a:t>, Procedural Order No. 5, 21 July 2016:</a:t>
            </a:r>
            <a:r>
              <a:rPr lang="it-IT"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“[I]t appears to the Tribunal that … </a:t>
            </a:r>
            <a:r>
              <a:rPr lang="en-US" sz="1800" dirty="0" err="1">
                <a:latin typeface="Times New Roman" panose="02020603050405020304" pitchFamily="18" charset="0"/>
                <a:cs typeface="Times New Roman" panose="02020603050405020304" pitchFamily="18" charset="0"/>
              </a:rPr>
              <a:t>DHUMA’s</a:t>
            </a:r>
            <a:r>
              <a:rPr lang="en-US" sz="1800" dirty="0">
                <a:latin typeface="Times New Roman" panose="02020603050405020304" pitchFamily="18" charset="0"/>
                <a:cs typeface="Times New Roman" panose="02020603050405020304" pitchFamily="18" charset="0"/>
              </a:rPr>
              <a:t> local knowledge of the facts may add a new perspective that differs from that of the Parties.”</a:t>
            </a:r>
            <a:endParaRPr lang="it-IT" sz="1800" i="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15</a:t>
            </a:fld>
            <a:endParaRPr lang="en-GB" dirty="0"/>
          </a:p>
        </p:txBody>
      </p:sp>
    </p:spTree>
    <p:extLst>
      <p:ext uri="{BB962C8B-B14F-4D97-AF65-F5344CB8AC3E}">
        <p14:creationId xmlns:p14="http://schemas.microsoft.com/office/powerpoint/2010/main" val="206830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10BB5-4B66-42D7-83C7-8B36E1B04ABA}"/>
              </a:ext>
            </a:extLst>
          </p:cNvPr>
          <p:cNvSpPr>
            <a:spLocks noGrp="1"/>
          </p:cNvSpPr>
          <p:nvPr>
            <p:ph type="title"/>
          </p:nvPr>
        </p:nvSpPr>
        <p:spPr/>
        <p:txBody>
          <a:bodyPr/>
          <a:lstStyle/>
          <a:p>
            <a:r>
              <a:rPr lang="en-GB" dirty="0"/>
              <a:t>IV.  Multilateral Investment Court: </a:t>
            </a:r>
            <a:br>
              <a:rPr lang="en-GB" dirty="0"/>
            </a:br>
            <a:r>
              <a:rPr lang="en-GB" dirty="0"/>
              <a:t>History Repeated?</a:t>
            </a:r>
            <a:r>
              <a:rPr lang="en-US" dirty="0"/>
              <a:t> </a:t>
            </a:r>
            <a:endParaRPr lang="en-GB" dirty="0"/>
          </a:p>
        </p:txBody>
      </p:sp>
      <p:sp>
        <p:nvSpPr>
          <p:cNvPr id="3" name="Content Placeholder 2">
            <a:extLst>
              <a:ext uri="{FF2B5EF4-FFF2-40B4-BE49-F238E27FC236}">
                <a16:creationId xmlns:a16="http://schemas.microsoft.com/office/drawing/2014/main" id="{0723C688-7540-4C95-90D6-3A541EEFB3B5}"/>
              </a:ext>
            </a:extLst>
          </p:cNvPr>
          <p:cNvSpPr>
            <a:spLocks noGrp="1"/>
          </p:cNvSpPr>
          <p:nvPr>
            <p:ph idx="1"/>
          </p:nvPr>
        </p:nvSpPr>
        <p:spPr>
          <a:xfrm>
            <a:off x="804672" y="1676400"/>
            <a:ext cx="7534656" cy="41148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Third Party Participation?</a:t>
            </a:r>
          </a:p>
          <a:p>
            <a:pPr marL="0" lvl="1" indent="0" algn="just">
              <a:lnSpc>
                <a:spcPct val="150000"/>
              </a:lnSpc>
              <a:buClr>
                <a:srgbClr val="000000"/>
              </a:buClr>
              <a:buNone/>
            </a:pPr>
            <a:endParaRPr lang="en-US" sz="2800" b="1"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Non-disputing party submissions are increasingly common in investment arbitration</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European Commission has intervened in numerous proceedings:</a:t>
            </a:r>
          </a:p>
          <a:p>
            <a:pPr lvl="2" algn="just">
              <a:buClr>
                <a:srgbClr val="000000"/>
              </a:buClr>
            </a:pPr>
            <a:r>
              <a:rPr lang="en-US" i="1" dirty="0">
                <a:latin typeface="Times New Roman" panose="02020603050405020304" pitchFamily="18" charset="0"/>
                <a:cs typeface="Times New Roman" panose="02020603050405020304" pitchFamily="18" charset="0"/>
              </a:rPr>
              <a:t>AES v. Hungary; </a:t>
            </a:r>
            <a:r>
              <a:rPr lang="en-US" i="1" dirty="0" err="1">
                <a:latin typeface="Times New Roman" panose="02020603050405020304" pitchFamily="18" charset="0"/>
                <a:cs typeface="Times New Roman" panose="02020603050405020304" pitchFamily="18" charset="0"/>
              </a:rPr>
              <a:t>Electrabel</a:t>
            </a:r>
            <a:r>
              <a:rPr lang="en-US" i="1" dirty="0">
                <a:latin typeface="Times New Roman" panose="02020603050405020304" pitchFamily="18" charset="0"/>
                <a:cs typeface="Times New Roman" panose="02020603050405020304" pitchFamily="18" charset="0"/>
              </a:rPr>
              <a:t> v. Hungary; </a:t>
            </a:r>
            <a:r>
              <a:rPr lang="en-US" i="1" dirty="0" err="1">
                <a:latin typeface="Times New Roman" panose="02020603050405020304" pitchFamily="18" charset="0"/>
                <a:cs typeface="Times New Roman" panose="02020603050405020304" pitchFamily="18" charset="0"/>
              </a:rPr>
              <a:t>Achmea</a:t>
            </a:r>
            <a:r>
              <a:rPr lang="en-US" i="1" dirty="0">
                <a:latin typeface="Times New Roman" panose="02020603050405020304" pitchFamily="18" charset="0"/>
                <a:cs typeface="Times New Roman" panose="02020603050405020304" pitchFamily="18" charset="0"/>
              </a:rPr>
              <a:t> v. Slovak Republic, Vattenfall v. Germany</a:t>
            </a:r>
            <a:endParaRPr lang="en-US"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Non-disputing party submissions are uncommon in many international courts</a:t>
            </a:r>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82804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10BB5-4B66-42D7-83C7-8B36E1B04ABA}"/>
              </a:ext>
            </a:extLst>
          </p:cNvPr>
          <p:cNvSpPr>
            <a:spLocks noGrp="1"/>
          </p:cNvSpPr>
          <p:nvPr>
            <p:ph type="title"/>
          </p:nvPr>
        </p:nvSpPr>
        <p:spPr/>
        <p:txBody>
          <a:bodyPr/>
          <a:lstStyle/>
          <a:p>
            <a:r>
              <a:rPr lang="en-GB" dirty="0"/>
              <a:t>IV.  Multilateral Investment Court: </a:t>
            </a:r>
            <a:br>
              <a:rPr lang="en-GB" dirty="0"/>
            </a:br>
            <a:r>
              <a:rPr lang="en-GB" dirty="0"/>
              <a:t>History Repeated?</a:t>
            </a:r>
            <a:r>
              <a:rPr lang="en-US" dirty="0"/>
              <a:t> </a:t>
            </a:r>
            <a:endParaRPr lang="en-GB" dirty="0"/>
          </a:p>
        </p:txBody>
      </p:sp>
      <p:sp>
        <p:nvSpPr>
          <p:cNvPr id="3" name="Content Placeholder 2">
            <a:extLst>
              <a:ext uri="{FF2B5EF4-FFF2-40B4-BE49-F238E27FC236}">
                <a16:creationId xmlns:a16="http://schemas.microsoft.com/office/drawing/2014/main" id="{0723C688-7540-4C95-90D6-3A541EEFB3B5}"/>
              </a:ext>
            </a:extLst>
          </p:cNvPr>
          <p:cNvSpPr>
            <a:spLocks noGrp="1"/>
          </p:cNvSpPr>
          <p:nvPr>
            <p:ph idx="1"/>
          </p:nvPr>
        </p:nvSpPr>
        <p:spPr>
          <a:xfrm>
            <a:off x="685800" y="1752600"/>
            <a:ext cx="7534656" cy="41148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Third Party Participation? </a:t>
            </a:r>
          </a:p>
          <a:p>
            <a:pPr lvl="1" algn="just">
              <a:lnSpc>
                <a:spcPct val="150000"/>
              </a:lnSpc>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any event, simple solution – amend BITs </a:t>
            </a:r>
          </a:p>
          <a:p>
            <a:pPr lvl="1" algn="just">
              <a:lnSpc>
                <a:spcPct val="150000"/>
              </a:lnSpc>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dirty="0">
                <a:latin typeface="Times New Roman" panose="02020603050405020304" pitchFamily="18" charset="0"/>
                <a:cs typeface="Times New Roman" panose="02020603050405020304" pitchFamily="18" charset="0"/>
              </a:rPr>
              <a:t>2019 Dutch Model BIT, Article 20.13:</a:t>
            </a:r>
            <a:r>
              <a:rPr lang="en-US" dirty="0">
                <a:latin typeface="Times New Roman" panose="02020603050405020304" pitchFamily="18" charset="0"/>
                <a:cs typeface="Times New Roman" panose="02020603050405020304" pitchFamily="18" charset="0"/>
              </a:rPr>
              <a:t> “The Tribunal and the  disputing parties shall give positive consideration to a request from a third party to submit as an amicus curiae oral or written submissions”</a:t>
            </a:r>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286875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85088" y="1143000"/>
            <a:ext cx="7525512" cy="548640"/>
          </a:xfrm>
        </p:spPr>
        <p:txBody>
          <a:bodyPr/>
          <a:lstStyle/>
          <a:p>
            <a:r>
              <a:rPr lang="en-GB" dirty="0"/>
              <a:t>IV.  Multilateral Investment Court: </a:t>
            </a:r>
            <a:br>
              <a:rPr lang="en-GB" dirty="0"/>
            </a:br>
            <a:r>
              <a:rPr lang="en-GB" dirty="0"/>
              <a:t>History Repeated?</a:t>
            </a:r>
            <a:br>
              <a:rPr lang="en-US" dirty="0"/>
            </a:br>
            <a:endParaRPr lang="en-US" dirty="0"/>
          </a:p>
        </p:txBody>
      </p:sp>
      <p:sp>
        <p:nvSpPr>
          <p:cNvPr id="25603" name="Rectangle 3"/>
          <p:cNvSpPr>
            <a:spLocks noGrp="1" noChangeArrowheads="1"/>
          </p:cNvSpPr>
          <p:nvPr>
            <p:ph idx="1"/>
          </p:nvPr>
        </p:nvSpPr>
        <p:spPr>
          <a:xfrm>
            <a:off x="502920" y="1691640"/>
            <a:ext cx="8107680" cy="42672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Independence and Impartiality? </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Existing </a:t>
            </a:r>
            <a:r>
              <a:rPr lang="en-US" dirty="0" err="1">
                <a:latin typeface="Times New Roman" panose="02020603050405020304" pitchFamily="18" charset="0"/>
                <a:cs typeface="Times New Roman" panose="02020603050405020304" pitchFamily="18" charset="0"/>
              </a:rPr>
              <a:t>ISDS</a:t>
            </a:r>
            <a:r>
              <a:rPr lang="en-US" dirty="0">
                <a:latin typeface="Times New Roman" panose="02020603050405020304" pitchFamily="18" charset="0"/>
                <a:cs typeface="Times New Roman" panose="02020603050405020304" pitchFamily="18" charset="0"/>
              </a:rPr>
              <a:t> mechanisms contain robust and highly-effective mechanisms for ensuring independence and impartiality of arbitrators</a:t>
            </a:r>
          </a:p>
          <a:p>
            <a:pPr lvl="2" algn="just">
              <a:lnSpc>
                <a:spcPct val="150000"/>
              </a:lnSpc>
              <a:buClr>
                <a:srgbClr val="000000"/>
              </a:buClr>
            </a:pPr>
            <a:r>
              <a:rPr lang="en-US" dirty="0">
                <a:latin typeface="Times New Roman" panose="02020603050405020304" pitchFamily="18" charset="0"/>
                <a:cs typeface="Times New Roman" panose="02020603050405020304" pitchFamily="18" charset="0"/>
              </a:rPr>
              <a:t>Parties’ Role in Selection</a:t>
            </a:r>
          </a:p>
          <a:p>
            <a:pPr lvl="2" algn="just">
              <a:lnSpc>
                <a:spcPct val="150000"/>
              </a:lnSpc>
              <a:buClr>
                <a:srgbClr val="000000"/>
              </a:buClr>
            </a:pPr>
            <a:r>
              <a:rPr lang="en-US" dirty="0">
                <a:latin typeface="Times New Roman" panose="02020603050405020304" pitchFamily="18" charset="0"/>
                <a:cs typeface="Times New Roman" panose="02020603050405020304" pitchFamily="18" charset="0"/>
              </a:rPr>
              <a:t>Substantive Requirements</a:t>
            </a:r>
          </a:p>
          <a:p>
            <a:pPr lvl="2" algn="just">
              <a:lnSpc>
                <a:spcPct val="150000"/>
              </a:lnSpc>
              <a:buClr>
                <a:srgbClr val="000000"/>
              </a:buClr>
            </a:pPr>
            <a:r>
              <a:rPr lang="en-US" dirty="0">
                <a:latin typeface="Times New Roman" panose="02020603050405020304" pitchFamily="18" charset="0"/>
                <a:cs typeface="Times New Roman" panose="02020603050405020304" pitchFamily="18" charset="0"/>
              </a:rPr>
              <a:t>Disclosure Obligations</a:t>
            </a:r>
          </a:p>
          <a:p>
            <a:pPr lvl="2" algn="just">
              <a:lnSpc>
                <a:spcPct val="150000"/>
              </a:lnSpc>
              <a:buClr>
                <a:srgbClr val="000000"/>
              </a:buClr>
            </a:pPr>
            <a:r>
              <a:rPr lang="en-US" dirty="0">
                <a:latin typeface="Times New Roman" panose="02020603050405020304" pitchFamily="18" charset="0"/>
                <a:cs typeface="Times New Roman" panose="02020603050405020304" pitchFamily="18" charset="0"/>
              </a:rPr>
              <a:t>Challenge and Removal Procedures</a:t>
            </a:r>
          </a:p>
        </p:txBody>
      </p:sp>
      <p:sp>
        <p:nvSpPr>
          <p:cNvPr id="2" name="Slide Number Placeholder 1"/>
          <p:cNvSpPr>
            <a:spLocks noGrp="1"/>
          </p:cNvSpPr>
          <p:nvPr>
            <p:ph type="sldNum" sz="quarter" idx="12"/>
          </p:nvPr>
        </p:nvSpPr>
        <p:spPr/>
        <p:txBody>
          <a:bodyPr/>
          <a:lstStyle/>
          <a:p>
            <a:fld id="{7BEEA05B-8BAC-4773-BE79-5404FBF80D3C}" type="slidenum">
              <a:rPr lang="en-GB" smtClean="0"/>
              <a:pPr/>
              <a:t>18</a:t>
            </a:fld>
            <a:endParaRPr lang="en-GB" dirty="0"/>
          </a:p>
        </p:txBody>
      </p:sp>
    </p:spTree>
    <p:extLst>
      <p:ext uri="{BB962C8B-B14F-4D97-AF65-F5344CB8AC3E}">
        <p14:creationId xmlns:p14="http://schemas.microsoft.com/office/powerpoint/2010/main" val="2005371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85088" y="1143000"/>
            <a:ext cx="7525512" cy="548640"/>
          </a:xfrm>
        </p:spPr>
        <p:txBody>
          <a:bodyPr/>
          <a:lstStyle/>
          <a:p>
            <a:r>
              <a:rPr lang="en-GB" dirty="0"/>
              <a:t>IV.  Multilateral Investment Court: </a:t>
            </a:r>
            <a:br>
              <a:rPr lang="en-GB" dirty="0"/>
            </a:br>
            <a:r>
              <a:rPr lang="en-GB" dirty="0"/>
              <a:t>History Repeated?</a:t>
            </a:r>
            <a:br>
              <a:rPr lang="en-US" dirty="0"/>
            </a:br>
            <a:endParaRPr lang="en-US" dirty="0"/>
          </a:p>
        </p:txBody>
      </p:sp>
      <p:sp>
        <p:nvSpPr>
          <p:cNvPr id="25603" name="Rectangle 3"/>
          <p:cNvSpPr>
            <a:spLocks noGrp="1" noChangeArrowheads="1"/>
          </p:cNvSpPr>
          <p:nvPr>
            <p:ph idx="1"/>
          </p:nvPr>
        </p:nvSpPr>
        <p:spPr>
          <a:xfrm>
            <a:off x="518160" y="1828800"/>
            <a:ext cx="8107680" cy="42672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Independence and Impartiality? </a:t>
            </a:r>
          </a:p>
          <a:p>
            <a:pPr marL="0" lvl="1" indent="0" algn="just">
              <a:lnSpc>
                <a:spcPct val="150000"/>
              </a:lnSpc>
              <a:buClr>
                <a:srgbClr val="000000"/>
              </a:buClr>
              <a:buNone/>
            </a:pPr>
            <a:endParaRPr lang="en-US" sz="2800" b="1"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b="1" dirty="0">
                <a:latin typeface="Times New Roman" panose="02020603050405020304" pitchFamily="18" charset="0"/>
                <a:cs typeface="Times New Roman" panose="02020603050405020304" pitchFamily="18" charset="0"/>
              </a:rPr>
              <a:t>UNCITRAL Rules:</a:t>
            </a:r>
          </a:p>
          <a:p>
            <a:pPr lvl="2" algn="just">
              <a:buClr>
                <a:srgbClr val="000000"/>
              </a:buClr>
            </a:pPr>
            <a:r>
              <a:rPr lang="en-US" sz="1900" b="1" dirty="0">
                <a:latin typeface="Times New Roman" panose="02020603050405020304" pitchFamily="18" charset="0"/>
                <a:cs typeface="Times New Roman" panose="02020603050405020304" pitchFamily="18" charset="0"/>
              </a:rPr>
              <a:t>Article 11:</a:t>
            </a:r>
            <a:r>
              <a:rPr lang="en-US" sz="1900" dirty="0">
                <a:latin typeface="Times New Roman" panose="02020603050405020304" pitchFamily="18" charset="0"/>
                <a:cs typeface="Times New Roman" panose="02020603050405020304" pitchFamily="18" charset="0"/>
              </a:rPr>
              <a:t> “When a person is approached in connection with his or her possible appointment as an arbitrator, he or she shall disclose any circumstances likely to give rise to justifiable doubts as to his or her impartiality or independence.”</a:t>
            </a:r>
          </a:p>
          <a:p>
            <a:pPr lvl="2" algn="just">
              <a:buClr>
                <a:srgbClr val="000000"/>
              </a:buClr>
            </a:pPr>
            <a:r>
              <a:rPr lang="en-US" sz="1900" b="1" dirty="0">
                <a:latin typeface="Times New Roman" panose="02020603050405020304" pitchFamily="18" charset="0"/>
                <a:cs typeface="Times New Roman" panose="02020603050405020304" pitchFamily="18" charset="0"/>
              </a:rPr>
              <a:t>Article 12:</a:t>
            </a:r>
            <a:r>
              <a:rPr lang="en-US" sz="1900" dirty="0">
                <a:latin typeface="Times New Roman" panose="02020603050405020304" pitchFamily="18" charset="0"/>
                <a:cs typeface="Times New Roman" panose="02020603050405020304" pitchFamily="18" charset="0"/>
              </a:rPr>
              <a:t> “Any arbitrator may be challenged if circumstances exist that give rise to justifiable doubts as to the arbitrator’s impartiality or independence.”</a:t>
            </a:r>
          </a:p>
          <a:p>
            <a:pPr lvl="1" algn="just">
              <a:lnSpc>
                <a:spcPct val="150000"/>
              </a:lnSpc>
              <a:buClr>
                <a:srgbClr val="000000"/>
              </a:buClr>
              <a:buFont typeface="Arial" panose="020B0604020202020204" pitchFamily="34" charset="0"/>
              <a:buChar char="•"/>
            </a:pPr>
            <a:endParaRPr lang="en-GB"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19</a:t>
            </a:fld>
            <a:endParaRPr lang="en-GB" dirty="0"/>
          </a:p>
        </p:txBody>
      </p:sp>
    </p:spTree>
    <p:extLst>
      <p:ext uri="{BB962C8B-B14F-4D97-AF65-F5344CB8AC3E}">
        <p14:creationId xmlns:p14="http://schemas.microsoft.com/office/powerpoint/2010/main" val="763211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Overview</a:t>
            </a:r>
            <a:endParaRPr lang="en-GB" dirty="0"/>
          </a:p>
        </p:txBody>
      </p:sp>
      <p:sp>
        <p:nvSpPr>
          <p:cNvPr id="3" name="Content Placeholder 2"/>
          <p:cNvSpPr>
            <a:spLocks noGrp="1"/>
          </p:cNvSpPr>
          <p:nvPr>
            <p:ph idx="1"/>
          </p:nvPr>
        </p:nvSpPr>
        <p:spPr>
          <a:xfrm>
            <a:off x="730045" y="1638446"/>
            <a:ext cx="7955280" cy="4762353"/>
          </a:xfrm>
        </p:spPr>
        <p:txBody>
          <a:bodyPr/>
          <a:lstStyle/>
          <a:p>
            <a:pPr marL="514350" lvl="0" indent="-514350">
              <a:buFont typeface="+mj-lt"/>
              <a:buAutoNum type="romanUcPeriod"/>
            </a:pPr>
            <a:endParaRPr lang="en-GB" sz="2800" dirty="0">
              <a:latin typeface="Times New Roman" panose="02020603050405020304" pitchFamily="18" charset="0"/>
              <a:cs typeface="Times New Roman" panose="02020603050405020304" pitchFamily="18" charset="0"/>
            </a:endParaRPr>
          </a:p>
          <a:p>
            <a:pPr marL="514350" lvl="0" indent="-514350">
              <a:buFont typeface="+mj-lt"/>
              <a:buAutoNum type="romanUcPeriod"/>
            </a:pPr>
            <a:r>
              <a:rPr lang="en-GB" sz="2800" dirty="0">
                <a:latin typeface="Times New Roman" panose="02020603050405020304" pitchFamily="18" charset="0"/>
                <a:cs typeface="Times New Roman" panose="02020603050405020304" pitchFamily="18" charset="0"/>
              </a:rPr>
              <a:t>Investment Arbitration: A Recap</a:t>
            </a:r>
          </a:p>
          <a:p>
            <a:pPr marL="514350" lvl="0" indent="-514350">
              <a:buFont typeface="+mj-lt"/>
              <a:buAutoNum type="romanUcPeriod"/>
            </a:pPr>
            <a:endParaRPr lang="en-GB" sz="2800" dirty="0">
              <a:latin typeface="Times New Roman" panose="02020603050405020304" pitchFamily="18" charset="0"/>
              <a:cs typeface="Times New Roman" panose="02020603050405020304" pitchFamily="18" charset="0"/>
            </a:endParaRPr>
          </a:p>
          <a:p>
            <a:pPr marL="514350" indent="-514350">
              <a:buFont typeface="+mj-lt"/>
              <a:buAutoNum type="romanUcPeriod"/>
            </a:pPr>
            <a:r>
              <a:rPr lang="en-US" sz="2800" dirty="0">
                <a:latin typeface="Times New Roman" panose="02020603050405020304" pitchFamily="18" charset="0"/>
                <a:cs typeface="Times New Roman" panose="02020603050405020304" pitchFamily="18" charset="0"/>
              </a:rPr>
              <a:t>Investment Arbitration: The Critiques</a:t>
            </a:r>
          </a:p>
          <a:p>
            <a:pPr marL="514350" indent="-514350">
              <a:buFont typeface="+mj-lt"/>
              <a:buAutoNum type="romanUcPeriod"/>
            </a:pP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romanUcPeriod"/>
            </a:pPr>
            <a:r>
              <a:rPr lang="en-GB" sz="2800" dirty="0">
                <a:latin typeface="Times New Roman" panose="02020603050405020304" pitchFamily="18" charset="0"/>
                <a:cs typeface="Times New Roman" panose="02020603050405020304" pitchFamily="18" charset="0"/>
              </a:rPr>
              <a:t>Multilateral Investment Court: A Solution?</a:t>
            </a:r>
          </a:p>
          <a:p>
            <a:pPr marL="514350" lvl="0" indent="-514350">
              <a:buFont typeface="+mj-lt"/>
              <a:buAutoNum type="romanUcPeriod"/>
            </a:pPr>
            <a:endParaRPr lang="en-GB" sz="2800" dirty="0">
              <a:latin typeface="Times New Roman" panose="02020603050405020304" pitchFamily="18" charset="0"/>
              <a:cs typeface="Times New Roman" panose="02020603050405020304" pitchFamily="18" charset="0"/>
            </a:endParaRPr>
          </a:p>
          <a:p>
            <a:pPr marL="514350" lvl="0" indent="-514350">
              <a:buFont typeface="+mj-lt"/>
              <a:buAutoNum type="romanUcPeriod"/>
            </a:pPr>
            <a:r>
              <a:rPr lang="en-GB" sz="2800" dirty="0">
                <a:latin typeface="Times New Roman" panose="02020603050405020304" pitchFamily="18" charset="0"/>
                <a:cs typeface="Times New Roman" panose="02020603050405020304" pitchFamily="18" charset="0"/>
              </a:rPr>
              <a:t>Multilateral Investment Court: History Repeated?</a:t>
            </a:r>
          </a:p>
          <a:p>
            <a:endParaRPr lang="en-US" sz="2000" dirty="0">
              <a:latin typeface="Times New Roman" panose="02020603050405020304" pitchFamily="18" charset="0"/>
              <a:cs typeface="Times New Roman" panose="02020603050405020304" pitchFamily="18" charset="0"/>
            </a:endParaRPr>
          </a:p>
          <a:p>
            <a:pPr marL="514350" lvl="0" indent="-514350">
              <a:buFont typeface="+mj-lt"/>
              <a:buAutoNum type="romanUcPeriod"/>
            </a:pP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endParaRPr lang="en-GB"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7BEEA05B-8BAC-4773-BE79-5404FBF80D3C}" type="slidenum">
              <a:rPr lang="en-GB" smtClean="0"/>
              <a:t>2</a:t>
            </a:fld>
            <a:endParaRPr lang="en-GB" dirty="0"/>
          </a:p>
        </p:txBody>
      </p:sp>
    </p:spTree>
    <p:extLst>
      <p:ext uri="{BB962C8B-B14F-4D97-AF65-F5344CB8AC3E}">
        <p14:creationId xmlns:p14="http://schemas.microsoft.com/office/powerpoint/2010/main" val="1848641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BAF2-4C47-4AE4-AF38-A48D0889174A}"/>
              </a:ext>
            </a:extLst>
          </p:cNvPr>
          <p:cNvSpPr>
            <a:spLocks noGrp="1"/>
          </p:cNvSpPr>
          <p:nvPr>
            <p:ph type="title"/>
          </p:nvPr>
        </p:nvSpPr>
        <p:spPr>
          <a:xfrm>
            <a:off x="964692" y="1066800"/>
            <a:ext cx="7525512" cy="630936"/>
          </a:xfrm>
        </p:spPr>
        <p:txBody>
          <a:bodyPr/>
          <a:lstStyle/>
          <a:p>
            <a:r>
              <a:rPr lang="en-GB" dirty="0"/>
              <a:t>IV.  Multilateral Investment Court: </a:t>
            </a:r>
            <a:br>
              <a:rPr lang="en-GB" dirty="0"/>
            </a:br>
            <a:r>
              <a:rPr lang="en-GB" dirty="0"/>
              <a:t>History Repeated?</a:t>
            </a:r>
            <a:br>
              <a:rPr lang="en-US" dirty="0"/>
            </a:br>
            <a:endParaRPr lang="en-GB" dirty="0"/>
          </a:p>
        </p:txBody>
      </p:sp>
      <p:sp>
        <p:nvSpPr>
          <p:cNvPr id="3" name="Content Placeholder 2">
            <a:extLst>
              <a:ext uri="{FF2B5EF4-FFF2-40B4-BE49-F238E27FC236}">
                <a16:creationId xmlns:a16="http://schemas.microsoft.com/office/drawing/2014/main" id="{96252973-85DF-471F-8881-5C2AB1B163F9}"/>
              </a:ext>
            </a:extLst>
          </p:cNvPr>
          <p:cNvSpPr>
            <a:spLocks noGrp="1"/>
          </p:cNvSpPr>
          <p:nvPr>
            <p:ph idx="1"/>
          </p:nvPr>
        </p:nvSpPr>
        <p:spPr>
          <a:xfrm>
            <a:off x="653796" y="1697736"/>
            <a:ext cx="7836408" cy="4495800"/>
          </a:xfrm>
        </p:spPr>
        <p:txBody>
          <a:bodyPr/>
          <a:lstStyle/>
          <a:p>
            <a:pPr>
              <a:spcAft>
                <a:spcPts val="600"/>
              </a:spcAft>
            </a:pPr>
            <a:r>
              <a:rPr lang="en-US" sz="2800" b="1" dirty="0">
                <a:latin typeface="Times New Roman" panose="02020603050405020304" pitchFamily="18" charset="0"/>
                <a:cs typeface="Times New Roman" panose="02020603050405020304" pitchFamily="18" charset="0"/>
              </a:rPr>
              <a:t>Independence and Impartiality? </a:t>
            </a:r>
          </a:p>
          <a:p>
            <a:pPr marL="342900" indent="-34290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IBA Guidelines on Conflicts of Interest in International Arbitration:</a:t>
            </a:r>
          </a:p>
          <a:p>
            <a:pPr marL="754380" lvl="1" indent="-3429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General Principle:</a:t>
            </a:r>
            <a:r>
              <a:rPr lang="en-US" sz="1800" dirty="0">
                <a:latin typeface="Times New Roman" panose="02020603050405020304" pitchFamily="18" charset="0"/>
                <a:cs typeface="Times New Roman" panose="02020603050405020304" pitchFamily="18" charset="0"/>
              </a:rPr>
              <a:t> “Every arbitrator should be impartial and independent of the parties at the time of accepting an appointment to serve and shall remain so until the final award has been rendered or the proceedings have otherwise finally terminated.”</a:t>
            </a:r>
          </a:p>
          <a:p>
            <a:pPr marL="754380" lvl="1" indent="-3429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Conflicts of Interest:</a:t>
            </a:r>
            <a:r>
              <a:rPr lang="en-US" sz="1800" dirty="0">
                <a:latin typeface="Times New Roman" panose="02020603050405020304" pitchFamily="18" charset="0"/>
                <a:cs typeface="Times New Roman" panose="02020603050405020304" pitchFamily="18" charset="0"/>
              </a:rPr>
              <a:t> “An arbitrator shall decline to accept an appointment or … refuse to continue to act as an arbitrator, if he or she has any doubt as to his or her ability to be impartial or independent.  Doubts are justifiable if a reasonable third person, having knowledge of the relevant facts and circumstances, would reach the conclusion that there is a likelihood that the arbitrator may be influenced by factors other than the merits of the case as presented by the parties in reaching his or her decision.”</a:t>
            </a:r>
          </a:p>
          <a:p>
            <a:pPr marL="342900" indent="-342900">
              <a:buFont typeface="Arial" panose="020B0604020202020204" pitchFamily="34" charset="0"/>
              <a:buChar char="•"/>
            </a:pP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78121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BAF2-4C47-4AE4-AF38-A48D0889174A}"/>
              </a:ext>
            </a:extLst>
          </p:cNvPr>
          <p:cNvSpPr>
            <a:spLocks noGrp="1"/>
          </p:cNvSpPr>
          <p:nvPr>
            <p:ph type="title"/>
          </p:nvPr>
        </p:nvSpPr>
        <p:spPr>
          <a:xfrm>
            <a:off x="1066800" y="1036604"/>
            <a:ext cx="7525512" cy="630936"/>
          </a:xfrm>
        </p:spPr>
        <p:txBody>
          <a:bodyPr/>
          <a:lstStyle/>
          <a:p>
            <a:r>
              <a:rPr lang="en-GB" dirty="0"/>
              <a:t>IV.  Multilateral Investment Court: </a:t>
            </a:r>
            <a:br>
              <a:rPr lang="en-GB" dirty="0"/>
            </a:br>
            <a:r>
              <a:rPr lang="en-GB" dirty="0"/>
              <a:t>History Repeated?</a:t>
            </a:r>
            <a:br>
              <a:rPr lang="en-US" dirty="0"/>
            </a:br>
            <a:endParaRPr lang="en-GB" dirty="0"/>
          </a:p>
        </p:txBody>
      </p:sp>
      <p:sp>
        <p:nvSpPr>
          <p:cNvPr id="3" name="Content Placeholder 2">
            <a:extLst>
              <a:ext uri="{FF2B5EF4-FFF2-40B4-BE49-F238E27FC236}">
                <a16:creationId xmlns:a16="http://schemas.microsoft.com/office/drawing/2014/main" id="{96252973-85DF-471F-8881-5C2AB1B163F9}"/>
              </a:ext>
            </a:extLst>
          </p:cNvPr>
          <p:cNvSpPr>
            <a:spLocks noGrp="1"/>
          </p:cNvSpPr>
          <p:nvPr>
            <p:ph idx="1"/>
          </p:nvPr>
        </p:nvSpPr>
        <p:spPr>
          <a:xfrm>
            <a:off x="653796" y="1676400"/>
            <a:ext cx="7836408" cy="4495800"/>
          </a:xfrm>
        </p:spPr>
        <p:txBody>
          <a:bodyPr/>
          <a:lstStyle/>
          <a:p>
            <a:pPr>
              <a:spcAft>
                <a:spcPts val="600"/>
              </a:spcAft>
            </a:pPr>
            <a:r>
              <a:rPr lang="en-US" sz="2800" b="1" dirty="0">
                <a:latin typeface="Times New Roman" panose="02020603050405020304" pitchFamily="18" charset="0"/>
                <a:cs typeface="Times New Roman" panose="02020603050405020304" pitchFamily="18" charset="0"/>
              </a:rPr>
              <a:t>Independence and Impartiality? </a:t>
            </a:r>
          </a:p>
          <a:p>
            <a:pPr marL="342900" indent="-34290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IBA Guidelines on Conflicts of Interest in International Arbitration:</a:t>
            </a:r>
          </a:p>
          <a:p>
            <a:pPr marL="754380" lvl="1" indent="-3429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Disclosure by the Arbitrator:</a:t>
            </a:r>
            <a:r>
              <a:rPr lang="en-US" sz="1800" dirty="0">
                <a:latin typeface="Times New Roman" panose="02020603050405020304" pitchFamily="18" charset="0"/>
                <a:cs typeface="Times New Roman" panose="02020603050405020304" pitchFamily="18" charset="0"/>
              </a:rPr>
              <a:t> “If facts or circumstances exist that may, in the eyes of the parties, give rise to doubts as to the arbitrator’s impartiality or independence, the arbitrator shall disclose such facts or circumstances …. Any doubt as to whether an arbitrator should disclose certain facts or circumstances should be resolved in </a:t>
            </a:r>
            <a:r>
              <a:rPr lang="en-US" sz="1800" dirty="0" err="1">
                <a:latin typeface="Times New Roman" panose="02020603050405020304" pitchFamily="18" charset="0"/>
                <a:cs typeface="Times New Roman" panose="02020603050405020304" pitchFamily="18" charset="0"/>
              </a:rPr>
              <a:t>favour</a:t>
            </a:r>
            <a:r>
              <a:rPr lang="en-US" sz="1800" dirty="0">
                <a:latin typeface="Times New Roman" panose="02020603050405020304" pitchFamily="18" charset="0"/>
                <a:cs typeface="Times New Roman" panose="02020603050405020304" pitchFamily="18" charset="0"/>
              </a:rPr>
              <a:t> of disclosure.”</a:t>
            </a:r>
          </a:p>
          <a:p>
            <a:pPr marL="754380" lvl="1" indent="-342900">
              <a:buFont typeface="Arial" panose="020B0604020202020204" pitchFamily="34" charset="0"/>
              <a:buChar char="•"/>
            </a:pPr>
            <a:r>
              <a:rPr lang="en-US" sz="1800" b="1" dirty="0">
                <a:latin typeface="Times New Roman" panose="02020603050405020304" pitchFamily="18" charset="0"/>
                <a:cs typeface="Times New Roman" panose="02020603050405020304" pitchFamily="18" charset="0"/>
              </a:rPr>
              <a:t>Duties of the Parties and the Arbitrator:</a:t>
            </a:r>
            <a:r>
              <a:rPr lang="en-US" sz="1800" dirty="0">
                <a:latin typeface="Times New Roman" panose="02020603050405020304" pitchFamily="18" charset="0"/>
                <a:cs typeface="Times New Roman" panose="02020603050405020304" pitchFamily="18" charset="0"/>
              </a:rPr>
              <a:t> “A party shall inform … of any relationship, direct or indirect, between the arbitrator and the party … or between the arbitrator and any person or entity with a direct economic interest in … the award … The party shall do so on its own initiative at the earliest opportunity.  A party shall inform … of the identity of its counsel appearing in the arbitration, as well as of any relationship … between its counsel and the arbitrator.”</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6953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BAF2-4C47-4AE4-AF38-A48D0889174A}"/>
              </a:ext>
            </a:extLst>
          </p:cNvPr>
          <p:cNvSpPr>
            <a:spLocks noGrp="1"/>
          </p:cNvSpPr>
          <p:nvPr>
            <p:ph type="title"/>
          </p:nvPr>
        </p:nvSpPr>
        <p:spPr>
          <a:xfrm>
            <a:off x="1066800" y="990600"/>
            <a:ext cx="7525512" cy="630936"/>
          </a:xfrm>
        </p:spPr>
        <p:txBody>
          <a:bodyPr/>
          <a:lstStyle/>
          <a:p>
            <a:r>
              <a:rPr lang="en-GB" dirty="0"/>
              <a:t>IV.  Multilateral Investment Court: </a:t>
            </a:r>
            <a:br>
              <a:rPr lang="en-GB" dirty="0"/>
            </a:br>
            <a:r>
              <a:rPr lang="en-GB" dirty="0"/>
              <a:t>History Repeated?</a:t>
            </a:r>
            <a:br>
              <a:rPr lang="en-US" dirty="0"/>
            </a:br>
            <a:endParaRPr lang="en-GB" dirty="0"/>
          </a:p>
        </p:txBody>
      </p:sp>
      <p:sp>
        <p:nvSpPr>
          <p:cNvPr id="3" name="Content Placeholder 2">
            <a:extLst>
              <a:ext uri="{FF2B5EF4-FFF2-40B4-BE49-F238E27FC236}">
                <a16:creationId xmlns:a16="http://schemas.microsoft.com/office/drawing/2014/main" id="{96252973-85DF-471F-8881-5C2AB1B163F9}"/>
              </a:ext>
            </a:extLst>
          </p:cNvPr>
          <p:cNvSpPr>
            <a:spLocks noGrp="1"/>
          </p:cNvSpPr>
          <p:nvPr>
            <p:ph idx="1"/>
          </p:nvPr>
        </p:nvSpPr>
        <p:spPr>
          <a:xfrm>
            <a:off x="653796" y="1676400"/>
            <a:ext cx="7836408" cy="4495800"/>
          </a:xfrm>
        </p:spPr>
        <p:txBody>
          <a:bodyPr/>
          <a:lstStyle/>
          <a:p>
            <a:pPr>
              <a:spcAft>
                <a:spcPts val="600"/>
              </a:spcAft>
            </a:pPr>
            <a:r>
              <a:rPr lang="en-US" sz="2800" b="1" dirty="0">
                <a:latin typeface="Times New Roman" panose="02020603050405020304" pitchFamily="18" charset="0"/>
                <a:cs typeface="Times New Roman" panose="02020603050405020304" pitchFamily="18" charset="0"/>
              </a:rPr>
              <a:t>Independence and Impartiality? </a:t>
            </a:r>
            <a:r>
              <a:rPr lang="en-GB" sz="2800" i="1" strike="sngStrike" dirty="0">
                <a:solidFill>
                  <a:srgbClr val="000000"/>
                </a:solidFill>
                <a:highlight>
                  <a:srgbClr val="FFFF00"/>
                </a:highlight>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200" b="1" dirty="0">
                <a:latin typeface="Times New Roman" panose="02020603050405020304" pitchFamily="18" charset="0"/>
                <a:cs typeface="Times New Roman" panose="02020603050405020304" pitchFamily="18" charset="0"/>
              </a:rPr>
              <a:t>ICSID Convention:</a:t>
            </a:r>
          </a:p>
          <a:p>
            <a:pPr marL="754380" lvl="1" indent="-342900">
              <a:buFont typeface="Arial" panose="020B0604020202020204" pitchFamily="34" charset="0"/>
              <a:buChar char="•"/>
            </a:pPr>
            <a:r>
              <a:rPr lang="en-US" sz="1900" b="1" dirty="0">
                <a:latin typeface="Times New Roman" panose="02020603050405020304" pitchFamily="18" charset="0"/>
                <a:cs typeface="Times New Roman" panose="02020603050405020304" pitchFamily="18" charset="0"/>
              </a:rPr>
              <a:t>Article 14(1):</a:t>
            </a:r>
            <a:r>
              <a:rPr lang="en-US" sz="1900" dirty="0">
                <a:latin typeface="Times New Roman" panose="02020603050405020304" pitchFamily="18" charset="0"/>
                <a:cs typeface="Times New Roman" panose="02020603050405020304" pitchFamily="18" charset="0"/>
              </a:rPr>
              <a:t> “Persons designated to serve on the Panels shall be persons of high moral character and recognized competence in the fields of law, commerce, industry or finance, who may be relied upon to exercise independent judgment.  Competence in the field of law shall be of particular importance in the case of persons on the Panel of Arbitrators.”</a:t>
            </a:r>
          </a:p>
          <a:p>
            <a:pPr marL="754380" lvl="1" indent="-342900">
              <a:buFont typeface="Arial" panose="020B0604020202020204" pitchFamily="34" charset="0"/>
              <a:buChar char="•"/>
            </a:pPr>
            <a:r>
              <a:rPr lang="en-US" sz="1900" b="1" dirty="0">
                <a:latin typeface="Times New Roman" panose="02020603050405020304" pitchFamily="18" charset="0"/>
                <a:cs typeface="Times New Roman" panose="02020603050405020304" pitchFamily="18" charset="0"/>
              </a:rPr>
              <a:t>Article 57:</a:t>
            </a:r>
            <a:r>
              <a:rPr lang="en-US" sz="1900" dirty="0">
                <a:latin typeface="Times New Roman" panose="02020603050405020304" pitchFamily="18" charset="0"/>
                <a:cs typeface="Times New Roman" panose="02020603050405020304" pitchFamily="18" charset="0"/>
              </a:rPr>
              <a:t> “A party may propose to a Commission or Tribunal the disqualification of any of its members on account of any fact indicating a manifest lack of the qualities required by paragraph (1) of Article 14.”</a:t>
            </a:r>
          </a:p>
          <a:p>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5736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990600" y="914400"/>
            <a:ext cx="7525512" cy="548640"/>
          </a:xfrm>
        </p:spPr>
        <p:txBody>
          <a:bodyPr/>
          <a:lstStyle/>
          <a:p>
            <a:r>
              <a:rPr lang="en-GB" dirty="0"/>
              <a:t>IV.  Multilateral Investment Court: </a:t>
            </a:r>
            <a:br>
              <a:rPr lang="en-GB" dirty="0"/>
            </a:br>
            <a:r>
              <a:rPr lang="en-GB" dirty="0"/>
              <a:t>History Repeated?</a:t>
            </a:r>
            <a:endParaRPr lang="en-US" dirty="0"/>
          </a:p>
        </p:txBody>
      </p:sp>
      <p:sp>
        <p:nvSpPr>
          <p:cNvPr id="25603" name="Rectangle 3"/>
          <p:cNvSpPr>
            <a:spLocks noGrp="1" noChangeArrowheads="1"/>
          </p:cNvSpPr>
          <p:nvPr>
            <p:ph idx="1"/>
          </p:nvPr>
        </p:nvSpPr>
        <p:spPr>
          <a:xfrm>
            <a:off x="518160" y="1711842"/>
            <a:ext cx="8107680" cy="42672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Independence and Impartiality? </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MIC undermines adjudicators’ independence and impartiality: MIC appointed exclusively by states without participation by investors; states also decide compensation and, potentially, any reappointment of adjudicators</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Disproportionate influence of one interested party on adjudicators, condemned in most settings:</a:t>
            </a:r>
          </a:p>
          <a:p>
            <a:pPr lvl="2" algn="just">
              <a:buClr>
                <a:srgbClr val="000000"/>
              </a:buClr>
            </a:pPr>
            <a:r>
              <a:rPr lang="en-US" dirty="0">
                <a:latin typeface="Times New Roman" panose="02020603050405020304" pitchFamily="18" charset="0"/>
                <a:cs typeface="Times New Roman" panose="02020603050405020304" pitchFamily="18" charset="0"/>
              </a:rPr>
              <a:t>Star Chamber: one side chooses all adjudicators, with respect to a narrow set of issues involving that side; </a:t>
            </a:r>
          </a:p>
          <a:p>
            <a:pPr lvl="2" algn="just">
              <a:buClr>
                <a:srgbClr val="000000"/>
              </a:buClr>
            </a:pPr>
            <a:r>
              <a:rPr lang="en-US" dirty="0">
                <a:latin typeface="Times New Roman" panose="02020603050405020304" pitchFamily="18" charset="0"/>
                <a:cs typeface="Times New Roman" panose="02020603050405020304" pitchFamily="18" charset="0"/>
              </a:rPr>
              <a:t>Court-packing: United States; Ecuador; Hungary; Poland</a:t>
            </a:r>
            <a:endParaRPr lang="en-GB" dirty="0">
              <a:latin typeface="Times New Roman" panose="02020603050405020304" pitchFamily="18" charset="0"/>
              <a:cs typeface="Times New Roman" panose="02020603050405020304" pitchFamily="18" charset="0"/>
            </a:endParaRPr>
          </a:p>
          <a:p>
            <a:pPr lvl="1" algn="just"/>
            <a:endParaRPr lang="en-GB" altLang="en-US" dirty="0">
              <a:latin typeface="Times New Roman" panose="02020603050405020304" pitchFamily="18" charset="0"/>
              <a:cs typeface="Times New Roman" panose="02020603050405020304" pitchFamily="18" charset="0"/>
            </a:endParaRPr>
          </a:p>
          <a:p>
            <a:pPr lvl="1" algn="just"/>
            <a:endParaRPr lang="en-GB" altLang="en-US"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a:p>
            <a:pPr lvl="1" algn="just"/>
            <a:endParaRPr lang="en-GB"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23</a:t>
            </a:fld>
            <a:endParaRPr lang="en-GB" dirty="0"/>
          </a:p>
        </p:txBody>
      </p:sp>
    </p:spTree>
    <p:extLst>
      <p:ext uri="{BB962C8B-B14F-4D97-AF65-F5344CB8AC3E}">
        <p14:creationId xmlns:p14="http://schemas.microsoft.com/office/powerpoint/2010/main" val="42003624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05851-5221-441A-9B81-7784683B1222}"/>
              </a:ext>
            </a:extLst>
          </p:cNvPr>
          <p:cNvSpPr>
            <a:spLocks noGrp="1"/>
          </p:cNvSpPr>
          <p:nvPr>
            <p:ph type="title"/>
          </p:nvPr>
        </p:nvSpPr>
        <p:spPr>
          <a:xfrm>
            <a:off x="1115568" y="841248"/>
            <a:ext cx="7525512" cy="1139952"/>
          </a:xfrm>
        </p:spPr>
        <p:txBody>
          <a:bodyPr/>
          <a:lstStyle/>
          <a:p>
            <a:r>
              <a:rPr lang="en-GB" dirty="0"/>
              <a:t>IV.  Multilateral Investment Court: </a:t>
            </a:r>
            <a:br>
              <a:rPr lang="en-GB" dirty="0"/>
            </a:br>
            <a:r>
              <a:rPr lang="en-GB" dirty="0"/>
              <a:t>History Repeated?</a:t>
            </a:r>
            <a:br>
              <a:rPr lang="en-US" dirty="0"/>
            </a:br>
            <a:endParaRPr lang="en-GB" dirty="0"/>
          </a:p>
        </p:txBody>
      </p:sp>
      <p:sp>
        <p:nvSpPr>
          <p:cNvPr id="3" name="Content Placeholder 2">
            <a:extLst>
              <a:ext uri="{FF2B5EF4-FFF2-40B4-BE49-F238E27FC236}">
                <a16:creationId xmlns:a16="http://schemas.microsoft.com/office/drawing/2014/main" id="{D0D2967F-3188-434E-8368-4690C6E90142}"/>
              </a:ext>
            </a:extLst>
          </p:cNvPr>
          <p:cNvSpPr>
            <a:spLocks noGrp="1"/>
          </p:cNvSpPr>
          <p:nvPr>
            <p:ph idx="1"/>
          </p:nvPr>
        </p:nvSpPr>
        <p:spPr>
          <a:xfrm>
            <a:off x="556260" y="1828800"/>
            <a:ext cx="8031480" cy="411480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Independence and Impartiality?</a:t>
            </a:r>
          </a:p>
          <a:p>
            <a:pPr marL="0" lvl="1" indent="0" algn="just">
              <a:buClr>
                <a:srgbClr val="000000"/>
              </a:buClr>
              <a:buNone/>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dirty="0">
                <a:latin typeface="Times New Roman" panose="02020603050405020304" pitchFamily="18" charset="0"/>
                <a:cs typeface="Times New Roman" panose="02020603050405020304" pitchFamily="18" charset="0"/>
              </a:rPr>
              <a:t>Posner &amp; De Figueiredo (2004):</a:t>
            </a:r>
            <a:r>
              <a:rPr lang="en-US" dirty="0">
                <a:latin typeface="Times New Roman" panose="02020603050405020304" pitchFamily="18" charset="0"/>
                <a:cs typeface="Times New Roman" panose="02020603050405020304" pitchFamily="18" charset="0"/>
              </a:rPr>
              <a:t> “Strong evidence” that ICJ judges favor (1) state that appoints them; (2) states whose wealth level is close to judge own state’s; (3) states with similar political systems to judge own state’s.  Judges voted for home state parties about 90% of the time, while about 48% for non-home states.</a:t>
            </a:r>
          </a:p>
          <a:p>
            <a:pPr lvl="2" algn="just">
              <a:buClr>
                <a:srgbClr val="000000"/>
              </a:buClr>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dirty="0" err="1">
                <a:latin typeface="Times New Roman" panose="02020603050405020304" pitchFamily="18" charset="0"/>
                <a:cs typeface="Times New Roman" panose="02020603050405020304" pitchFamily="18" charset="0"/>
              </a:rPr>
              <a:t>Voeten</a:t>
            </a:r>
            <a:r>
              <a:rPr lang="en-US" b="1" dirty="0">
                <a:latin typeface="Times New Roman" panose="02020603050405020304" pitchFamily="18" charset="0"/>
                <a:cs typeface="Times New Roman" panose="02020603050405020304" pitchFamily="18" charset="0"/>
              </a:rPr>
              <a:t> (2008):</a:t>
            </a:r>
            <a:r>
              <a:rPr lang="en-US" dirty="0">
                <a:latin typeface="Times New Roman" panose="02020603050405020304" pitchFamily="18" charset="0"/>
                <a:cs typeface="Times New Roman" panose="02020603050405020304" pitchFamily="18" charset="0"/>
              </a:rPr>
              <a:t> “Some evidence” that European Court of Human Rights judges’ “career insecurities make judges likely to favor their national government when it is a party to a dispute.” Study found that “evidence suggests that international judges are policy seekers [and] politically motivated actors.”</a:t>
            </a:r>
          </a:p>
          <a:p>
            <a:pPr lvl="2" algn="just">
              <a:buClr>
                <a:srgbClr val="000000"/>
              </a:buClr>
            </a:pPr>
            <a:endParaRPr lang="en-US"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7E5CCDD5-F27D-4535-AD08-639453E64E69}"/>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24</a:t>
            </a:fld>
            <a:endParaRPr lang="en-GB" dirty="0"/>
          </a:p>
        </p:txBody>
      </p:sp>
    </p:spTree>
    <p:extLst>
      <p:ext uri="{BB962C8B-B14F-4D97-AF65-F5344CB8AC3E}">
        <p14:creationId xmlns:p14="http://schemas.microsoft.com/office/powerpoint/2010/main" val="2008811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0FA29-7DF0-48CF-9845-5F912AA8EC82}"/>
              </a:ext>
            </a:extLst>
          </p:cNvPr>
          <p:cNvSpPr>
            <a:spLocks noGrp="1"/>
          </p:cNvSpPr>
          <p:nvPr>
            <p:ph type="title"/>
          </p:nvPr>
        </p:nvSpPr>
        <p:spPr>
          <a:xfrm>
            <a:off x="1008888" y="609600"/>
            <a:ext cx="7525512" cy="107899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C7600246-1C9E-4DAC-A9B2-0A6CF4968381}"/>
              </a:ext>
            </a:extLst>
          </p:cNvPr>
          <p:cNvSpPr>
            <a:spLocks noGrp="1"/>
          </p:cNvSpPr>
          <p:nvPr>
            <p:ph idx="1"/>
          </p:nvPr>
        </p:nvSpPr>
        <p:spPr>
          <a:xfrm>
            <a:off x="609600" y="1688592"/>
            <a:ext cx="7924800" cy="4636008"/>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Double Hatting?</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Want adjudicators from the next generation, more diversity, people from developing countries, more women?  Double hatting likely necessary</a:t>
            </a:r>
          </a:p>
          <a:p>
            <a:pPr lvl="1" algn="just">
              <a:lnSpc>
                <a:spcPct val="150000"/>
              </a:lnSpc>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Simple solution if double-hatting is not desired:</a:t>
            </a:r>
          </a:p>
          <a:p>
            <a:pPr lvl="2" algn="just">
              <a:lnSpc>
                <a:spcPct val="150000"/>
              </a:lnSpc>
              <a:buClr>
                <a:srgbClr val="000000"/>
              </a:buClr>
            </a:pPr>
            <a:r>
              <a:rPr lang="en-GB" dirty="0">
                <a:latin typeface="Times New Roman" panose="02020603050405020304" pitchFamily="18" charset="0"/>
                <a:cs typeface="Times New Roman" panose="02020603050405020304" pitchFamily="18" charset="0"/>
              </a:rPr>
              <a:t>2019 Dutch Model BIT, Article 20(5)</a:t>
            </a:r>
          </a:p>
          <a:p>
            <a:pPr lvl="2" algn="just">
              <a:buClr>
                <a:srgbClr val="000000"/>
              </a:buClr>
            </a:pPr>
            <a:r>
              <a:rPr lang="en-GB" dirty="0">
                <a:latin typeface="Times New Roman" panose="02020603050405020304" pitchFamily="18" charset="0"/>
                <a:cs typeface="Times New Roman" panose="02020603050405020304" pitchFamily="18" charset="0"/>
              </a:rPr>
              <a:t>Comprehensive Economic and Trade Agreement (</a:t>
            </a:r>
            <a:r>
              <a:rPr lang="en-GB" dirty="0" err="1">
                <a:latin typeface="Times New Roman" panose="02020603050405020304" pitchFamily="18" charset="0"/>
                <a:cs typeface="Times New Roman" panose="02020603050405020304" pitchFamily="18" charset="0"/>
              </a:rPr>
              <a:t>CETA</a:t>
            </a:r>
            <a:r>
              <a:rPr lang="en-GB" dirty="0">
                <a:latin typeface="Times New Roman" panose="02020603050405020304" pitchFamily="18" charset="0"/>
                <a:cs typeface="Times New Roman" panose="02020603050405020304" pitchFamily="18" charset="0"/>
              </a:rPr>
              <a:t>), Article 8.30.1</a:t>
            </a:r>
          </a:p>
          <a:p>
            <a:pPr lvl="2" algn="just">
              <a:lnSpc>
                <a:spcPct val="150000"/>
              </a:lnSpc>
              <a:buClr>
                <a:srgbClr val="000000"/>
              </a:buClr>
            </a:pPr>
            <a:r>
              <a:rPr lang="en-US" dirty="0">
                <a:latin typeface="Times New Roman" panose="02020603050405020304" pitchFamily="18" charset="0"/>
                <a:cs typeface="Times New Roman" panose="02020603050405020304" pitchFamily="18" charset="0"/>
              </a:rPr>
              <a:t>ICSID and UNCITRAL Draft Code of Conduct for Adjudicators</a:t>
            </a:r>
          </a:p>
        </p:txBody>
      </p:sp>
      <p:sp>
        <p:nvSpPr>
          <p:cNvPr id="4" name="Slide Number Placeholder 1">
            <a:extLst>
              <a:ext uri="{FF2B5EF4-FFF2-40B4-BE49-F238E27FC236}">
                <a16:creationId xmlns:a16="http://schemas.microsoft.com/office/drawing/2014/main" id="{E04E2B3C-7F16-46B3-BFF9-105FA2D9F622}"/>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25</a:t>
            </a:fld>
            <a:endParaRPr lang="en-GB" dirty="0"/>
          </a:p>
        </p:txBody>
      </p:sp>
    </p:spTree>
    <p:extLst>
      <p:ext uri="{BB962C8B-B14F-4D97-AF65-F5344CB8AC3E}">
        <p14:creationId xmlns:p14="http://schemas.microsoft.com/office/powerpoint/2010/main" val="2496269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232B3-2366-4E1E-98EA-4904C14B7343}"/>
              </a:ext>
            </a:extLst>
          </p:cNvPr>
          <p:cNvSpPr>
            <a:spLocks noGrp="1"/>
          </p:cNvSpPr>
          <p:nvPr>
            <p:ph type="title"/>
          </p:nvPr>
        </p:nvSpPr>
        <p:spPr>
          <a:xfrm>
            <a:off x="1115568" y="609600"/>
            <a:ext cx="7525512" cy="1158240"/>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56C79A94-A0F4-4CF1-AFB0-9D2B66F3E4ED}"/>
              </a:ext>
            </a:extLst>
          </p:cNvPr>
          <p:cNvSpPr>
            <a:spLocks noGrp="1"/>
          </p:cNvSpPr>
          <p:nvPr>
            <p:ph idx="1"/>
          </p:nvPr>
        </p:nvSpPr>
        <p:spPr>
          <a:xfrm>
            <a:off x="502920" y="1977656"/>
            <a:ext cx="8138160" cy="4422648"/>
          </a:xfrm>
        </p:spPr>
        <p:txBody>
          <a:bodyPr/>
          <a:lstStyle/>
          <a:p>
            <a:pPr marL="0" lvl="1" indent="0">
              <a:buClr>
                <a:srgbClr val="000000"/>
              </a:buClr>
              <a:buNone/>
            </a:pPr>
            <a:r>
              <a:rPr lang="en-US" sz="2800" b="1" dirty="0">
                <a:latin typeface="Times New Roman" panose="02020603050405020304" pitchFamily="18" charset="0"/>
                <a:cs typeface="Times New Roman" panose="02020603050405020304" pitchFamily="18" charset="0"/>
              </a:rPr>
              <a:t>Forum Shopping? </a:t>
            </a:r>
            <a:r>
              <a:rPr lang="en-GB" sz="2800" i="1" strike="sngStrike" dirty="0">
                <a:solidFill>
                  <a:srgbClr val="000000"/>
                </a:solidFill>
                <a:highlight>
                  <a:srgbClr val="FFFF00"/>
                </a:highlight>
                <a:latin typeface="Times New Roman" panose="02020603050405020304" pitchFamily="18" charset="0"/>
                <a:cs typeface="Times New Roman" panose="02020603050405020304" pitchFamily="18" charset="0"/>
              </a:rPr>
              <a:t> </a:t>
            </a:r>
            <a:endParaRPr lang="en-US" sz="2800" b="1" dirty="0">
              <a:latin typeface="Times New Roman" panose="02020603050405020304" pitchFamily="18" charset="0"/>
              <a:cs typeface="Times New Roman" panose="02020603050405020304" pitchFamily="18" charset="0"/>
            </a:endParaRPr>
          </a:p>
          <a:p>
            <a:pPr lvl="1">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Decisions have identified ‘forum shopping’ as an abuse of rights or an abuse of process, dismissing claims.  </a:t>
            </a:r>
          </a:p>
          <a:p>
            <a:pPr lvl="2">
              <a:buClr>
                <a:srgbClr val="000000"/>
              </a:buClr>
            </a:pPr>
            <a:r>
              <a:rPr lang="en-GB" sz="1900" b="1" i="1" dirty="0">
                <a:latin typeface="Times New Roman" panose="02020603050405020304" pitchFamily="18" charset="0"/>
                <a:cs typeface="Times New Roman" panose="02020603050405020304" pitchFamily="18" charset="0"/>
              </a:rPr>
              <a:t>Phillip Morris v. Australia,</a:t>
            </a:r>
            <a:r>
              <a:rPr lang="en-GB" sz="1900" b="1" dirty="0">
                <a:latin typeface="Times New Roman" panose="02020603050405020304" pitchFamily="18" charset="0"/>
                <a:cs typeface="Times New Roman" panose="02020603050405020304" pitchFamily="18" charset="0"/>
              </a:rPr>
              <a:t> Award on Jurisdiction and Admissibility, 17 December 2015:</a:t>
            </a:r>
            <a:r>
              <a:rPr lang="en-GB" sz="1900" dirty="0">
                <a:latin typeface="Times New Roman" panose="02020603050405020304" pitchFamily="18" charset="0"/>
                <a:cs typeface="Times New Roman" panose="02020603050405020304" pitchFamily="18" charset="0"/>
              </a:rPr>
              <a:t> T</a:t>
            </a:r>
            <a:r>
              <a:rPr lang="en-US" sz="1900" dirty="0">
                <a:latin typeface="Times New Roman" panose="02020603050405020304" pitchFamily="18" charset="0"/>
                <a:cs typeface="Times New Roman" panose="02020603050405020304" pitchFamily="18" charset="0"/>
              </a:rPr>
              <a:t>he Tribunal concludes that “the initiation of a treaty-based investor-State arbitration constitutes an abuse of rights (or an abuse of process, the rights abused being procedural in nature) when an investor has changed its corporate structure to gain the protection of an investment treaty at a point in time when a specific dispute was foreseeable.”</a:t>
            </a:r>
            <a:r>
              <a:rPr lang="en-GB" sz="1900" dirty="0">
                <a:latin typeface="Times New Roman" panose="02020603050405020304" pitchFamily="18" charset="0"/>
                <a:cs typeface="Times New Roman" panose="02020603050405020304" pitchFamily="18" charset="0"/>
              </a:rPr>
              <a:t> </a:t>
            </a:r>
            <a:endParaRPr lang="en-GB" sz="1900" i="1" dirty="0">
              <a:highlight>
                <a:srgbClr val="FFFF00"/>
              </a:highlight>
              <a:latin typeface="Times New Roman" panose="02020603050405020304" pitchFamily="18" charset="0"/>
              <a:cs typeface="Times New Roman" panose="02020603050405020304" pitchFamily="18" charset="0"/>
            </a:endParaRPr>
          </a:p>
          <a:p>
            <a:pPr lvl="2">
              <a:buClr>
                <a:srgbClr val="000000"/>
              </a:buClr>
            </a:pPr>
            <a:r>
              <a:rPr lang="en-US" b="1" i="1" dirty="0">
                <a:latin typeface="Times New Roman" panose="02020603050405020304" pitchFamily="18" charset="0"/>
                <a:cs typeface="Times New Roman" panose="02020603050405020304" pitchFamily="18" charset="0"/>
              </a:rPr>
              <a:t>Levy and </a:t>
            </a:r>
            <a:r>
              <a:rPr lang="en-US" b="1" i="1" dirty="0" err="1">
                <a:latin typeface="Times New Roman" panose="02020603050405020304" pitchFamily="18" charset="0"/>
                <a:cs typeface="Times New Roman" panose="02020603050405020304" pitchFamily="18" charset="0"/>
              </a:rPr>
              <a:t>Gremcitel</a:t>
            </a:r>
            <a:r>
              <a:rPr lang="en-US" b="1" i="1" dirty="0">
                <a:latin typeface="Times New Roman" panose="02020603050405020304" pitchFamily="18" charset="0"/>
                <a:cs typeface="Times New Roman" panose="02020603050405020304" pitchFamily="18" charset="0"/>
              </a:rPr>
              <a:t> v. Peru</a:t>
            </a:r>
            <a:r>
              <a:rPr lang="en-US"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Award, 9 January 2015:</a:t>
            </a:r>
            <a:r>
              <a:rPr lang="en-US" dirty="0">
                <a:latin typeface="Times New Roman" panose="02020603050405020304" pitchFamily="18" charset="0"/>
                <a:cs typeface="Times New Roman" panose="02020603050405020304" pitchFamily="18" charset="0"/>
              </a:rPr>
              <a:t> “[T]he tribunal cannot but conclude that the corporate restructuring […] constitutes an abuse of process.  Therefore, the Tribunal is precluded from exercising jurisdiction over this dispute.”</a:t>
            </a:r>
            <a:endParaRPr lang="en-GB" b="1"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E946A031-072C-45DB-9857-071095C80A8C}"/>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26</a:t>
            </a:fld>
            <a:endParaRPr lang="en-GB" dirty="0"/>
          </a:p>
        </p:txBody>
      </p:sp>
    </p:spTree>
    <p:extLst>
      <p:ext uri="{BB962C8B-B14F-4D97-AF65-F5344CB8AC3E}">
        <p14:creationId xmlns:p14="http://schemas.microsoft.com/office/powerpoint/2010/main" val="1185741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1B062-4501-4267-8BE0-7A9DC58FFEC1}"/>
              </a:ext>
            </a:extLst>
          </p:cNvPr>
          <p:cNvSpPr>
            <a:spLocks noGrp="1"/>
          </p:cNvSpPr>
          <p:nvPr>
            <p:ph type="title"/>
          </p:nvPr>
        </p:nvSpPr>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086C481D-0A9F-4E70-8F28-9FD366798B6F}"/>
              </a:ext>
            </a:extLst>
          </p:cNvPr>
          <p:cNvSpPr>
            <a:spLocks noGrp="1"/>
          </p:cNvSpPr>
          <p:nvPr>
            <p:ph idx="1"/>
          </p:nvPr>
        </p:nvSpPr>
        <p:spPr>
          <a:xfrm>
            <a:off x="804672" y="1870054"/>
            <a:ext cx="7534656" cy="4114800"/>
          </a:xfrm>
        </p:spPr>
        <p:txBody>
          <a:bodyPr/>
          <a:lstStyle/>
          <a:p>
            <a:pPr marL="0" lvl="1" indent="0">
              <a:lnSpc>
                <a:spcPct val="150000"/>
              </a:lnSpc>
              <a:buClr>
                <a:srgbClr val="000000"/>
              </a:buClr>
              <a:buNone/>
            </a:pPr>
            <a:r>
              <a:rPr lang="en-US" sz="2800" b="1" dirty="0">
                <a:latin typeface="Times New Roman" panose="02020603050405020304" pitchFamily="18" charset="0"/>
                <a:cs typeface="Times New Roman" panose="02020603050405020304" pitchFamily="18" charset="0"/>
              </a:rPr>
              <a:t>Forum Shopping?</a:t>
            </a:r>
          </a:p>
          <a:p>
            <a:pPr lvl="1">
              <a:lnSpc>
                <a:spcPct val="150000"/>
              </a:lnSpc>
              <a:buClr>
                <a:srgbClr val="000000"/>
              </a:buClr>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Simple solution – amend </a:t>
            </a:r>
            <a:r>
              <a:rPr lang="en-GB" dirty="0" err="1">
                <a:latin typeface="Times New Roman" panose="02020603050405020304" pitchFamily="18" charset="0"/>
                <a:cs typeface="Times New Roman" panose="02020603050405020304" pitchFamily="18" charset="0"/>
              </a:rPr>
              <a:t>BITs</a:t>
            </a:r>
            <a:r>
              <a:rPr lang="en-GB" dirty="0">
                <a:latin typeface="Times New Roman" panose="02020603050405020304" pitchFamily="18" charset="0"/>
                <a:cs typeface="Times New Roman" panose="02020603050405020304" pitchFamily="18" charset="0"/>
              </a:rPr>
              <a:t>:</a:t>
            </a:r>
          </a:p>
          <a:p>
            <a:pPr lvl="2">
              <a:buClr>
                <a:srgbClr val="000000"/>
              </a:buClr>
            </a:pPr>
            <a:r>
              <a:rPr lang="en-GB" dirty="0">
                <a:latin typeface="Times New Roman" panose="02020603050405020304" pitchFamily="18" charset="0"/>
                <a:cs typeface="Times New Roman" panose="02020603050405020304" pitchFamily="18" charset="0"/>
              </a:rPr>
              <a:t>In 2004, Chile and Korea terminated their 1996 BIT and replaced it with a new FTA which now includes a denial of benefits clause.</a:t>
            </a:r>
            <a:endParaRPr lang="en-US" dirty="0">
              <a:latin typeface="Times New Roman" panose="02020603050405020304" pitchFamily="18" charset="0"/>
              <a:cs typeface="Times New Roman" panose="02020603050405020304" pitchFamily="18" charset="0"/>
            </a:endParaRPr>
          </a:p>
          <a:p>
            <a:pPr lvl="2">
              <a:buClr>
                <a:srgbClr val="000000"/>
              </a:buClr>
            </a:pPr>
            <a:r>
              <a:rPr lang="en-GB" dirty="0">
                <a:latin typeface="Times New Roman" panose="02020603050405020304" pitchFamily="18" charset="0"/>
                <a:cs typeface="Times New Roman" panose="02020603050405020304" pitchFamily="18" charset="0"/>
              </a:rPr>
              <a:t>In 2009, Peru and Singapore terminated their 2003 BIT and replaced it with a new FTA which </a:t>
            </a:r>
            <a:r>
              <a:rPr lang="en-GB">
                <a:latin typeface="Times New Roman" panose="02020603050405020304" pitchFamily="18" charset="0"/>
                <a:cs typeface="Times New Roman" panose="02020603050405020304" pitchFamily="18" charset="0"/>
              </a:rPr>
              <a:t>now includes </a:t>
            </a:r>
            <a:r>
              <a:rPr lang="en-GB" dirty="0">
                <a:latin typeface="Times New Roman" panose="02020603050405020304" pitchFamily="18" charset="0"/>
                <a:cs typeface="Times New Roman" panose="02020603050405020304" pitchFamily="18" charset="0"/>
              </a:rPr>
              <a:t>a denial of benefits clause.</a:t>
            </a:r>
            <a:endParaRPr lang="en-US"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9436228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79703-86C1-458C-A7F3-0B083B4AA806}"/>
              </a:ext>
            </a:extLst>
          </p:cNvPr>
          <p:cNvSpPr>
            <a:spLocks noGrp="1"/>
          </p:cNvSpPr>
          <p:nvPr>
            <p:ph type="title"/>
          </p:nvPr>
        </p:nvSpPr>
        <p:spPr>
          <a:xfrm>
            <a:off x="1066800" y="685800"/>
            <a:ext cx="7525512" cy="107899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2161F0F3-C8DB-4837-8B4D-3DAEE659FF9B}"/>
              </a:ext>
            </a:extLst>
          </p:cNvPr>
          <p:cNvSpPr>
            <a:spLocks noGrp="1"/>
          </p:cNvSpPr>
          <p:nvPr>
            <p:ph idx="1"/>
          </p:nvPr>
        </p:nvSpPr>
        <p:spPr>
          <a:xfrm>
            <a:off x="533400" y="1828800"/>
            <a:ext cx="8077200" cy="43434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Costly and Slow? </a:t>
            </a:r>
            <a:r>
              <a:rPr lang="en-US" sz="2800" b="1" strike="sngStrike" dirty="0">
                <a:highlight>
                  <a:srgbClr val="FFFF00"/>
                </a:highlight>
                <a:latin typeface="Times New Roman" panose="02020603050405020304" pitchFamily="18" charset="0"/>
                <a:cs typeface="Times New Roman" panose="02020603050405020304" pitchFamily="18" charset="0"/>
              </a:rPr>
              <a:t> </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Average commercial arbitration is 12-18 months; average </a:t>
            </a:r>
            <a:r>
              <a:rPr lang="en-US" dirty="0" err="1">
                <a:latin typeface="Times New Roman" panose="02020603050405020304" pitchFamily="18" charset="0"/>
                <a:cs typeface="Times New Roman" panose="02020603050405020304" pitchFamily="18" charset="0"/>
              </a:rPr>
              <a:t>ICJ</a:t>
            </a:r>
            <a:r>
              <a:rPr lang="en-US" dirty="0">
                <a:latin typeface="Times New Roman" panose="02020603050405020304" pitchFamily="18" charset="0"/>
                <a:cs typeface="Times New Roman" panose="02020603050405020304" pitchFamily="18" charset="0"/>
              </a:rPr>
              <a:t> case is 4 years; average investment arbitration is approximately 3.86 years.</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ISDS proceedings are comparatively slow principally because of states’ insistence on long and bifurcated proceedings:</a:t>
            </a:r>
          </a:p>
          <a:p>
            <a:pPr lvl="2" algn="just">
              <a:lnSpc>
                <a:spcPct val="150000"/>
              </a:lnSpc>
              <a:buClr>
                <a:srgbClr val="000000"/>
              </a:buClr>
            </a:pPr>
            <a:r>
              <a:rPr lang="en-US" sz="1800" dirty="0">
                <a:latin typeface="Times New Roman" panose="02020603050405020304" pitchFamily="18" charset="0"/>
                <a:cs typeface="Times New Roman" panose="02020603050405020304" pitchFamily="18" charset="0"/>
              </a:rPr>
              <a:t>States challenged the tribunal’s jurisdiction in approximately 41% of cases</a:t>
            </a:r>
          </a:p>
          <a:p>
            <a:pPr lvl="2" algn="just">
              <a:buClr>
                <a:srgbClr val="000000"/>
              </a:buClr>
            </a:pPr>
            <a:r>
              <a:rPr lang="en-US" sz="1800" dirty="0">
                <a:latin typeface="Times New Roman" panose="02020603050405020304" pitchFamily="18" charset="0"/>
                <a:cs typeface="Times New Roman" panose="02020603050405020304" pitchFamily="18" charset="0"/>
              </a:rPr>
              <a:t>States were completely successful in only 18.9% of those cases (or less than 8% of all cases)</a:t>
            </a:r>
          </a:p>
          <a:p>
            <a:pPr algn="just"/>
            <a:endParaRPr lang="en-GB" sz="1600"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8E8545EF-5FF9-49DA-BF82-F7F5FE4C724C}"/>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28</a:t>
            </a:fld>
            <a:endParaRPr lang="en-GB" dirty="0"/>
          </a:p>
        </p:txBody>
      </p:sp>
    </p:spTree>
    <p:extLst>
      <p:ext uri="{BB962C8B-B14F-4D97-AF65-F5344CB8AC3E}">
        <p14:creationId xmlns:p14="http://schemas.microsoft.com/office/powerpoint/2010/main" val="37078106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79703-86C1-458C-A7F3-0B083B4AA806}"/>
              </a:ext>
            </a:extLst>
          </p:cNvPr>
          <p:cNvSpPr>
            <a:spLocks noGrp="1"/>
          </p:cNvSpPr>
          <p:nvPr>
            <p:ph type="title"/>
          </p:nvPr>
        </p:nvSpPr>
        <p:spPr>
          <a:xfrm>
            <a:off x="1115568" y="841248"/>
            <a:ext cx="7525512" cy="107899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2161F0F3-C8DB-4837-8B4D-3DAEE659FF9B}"/>
              </a:ext>
            </a:extLst>
          </p:cNvPr>
          <p:cNvSpPr>
            <a:spLocks noGrp="1"/>
          </p:cNvSpPr>
          <p:nvPr>
            <p:ph idx="1"/>
          </p:nvPr>
        </p:nvSpPr>
        <p:spPr>
          <a:xfrm>
            <a:off x="533400" y="1914924"/>
            <a:ext cx="8077200" cy="43434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Costly and Slow?</a:t>
            </a:r>
          </a:p>
          <a:p>
            <a:pPr lvl="2" algn="just">
              <a:buClr>
                <a:srgbClr val="000000"/>
              </a:buClr>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dirty="0">
                <a:latin typeface="Times New Roman" panose="02020603050405020304" pitchFamily="18" charset="0"/>
                <a:cs typeface="Times New Roman" panose="02020603050405020304" pitchFamily="18" charset="0"/>
              </a:rPr>
              <a:t>Investors’ fees in bifurcated cases were $6.4 million, while in non-bifurcated cases $4.1 million.</a:t>
            </a:r>
          </a:p>
          <a:p>
            <a:pPr lvl="2" algn="just">
              <a:buClr>
                <a:srgbClr val="000000"/>
              </a:buClr>
            </a:pPr>
            <a:r>
              <a:rPr lang="en-US" dirty="0">
                <a:latin typeface="Times New Roman" panose="02020603050405020304" pitchFamily="18" charset="0"/>
                <a:cs typeface="Times New Roman" panose="02020603050405020304" pitchFamily="18" charset="0"/>
              </a:rPr>
              <a:t>Tribunal and administrative costs in bifurcated cases were around $1 million, while in non-bifurcated cases costs were 50% less.</a:t>
            </a:r>
          </a:p>
          <a:p>
            <a:pPr marL="114300" lvl="1" indent="0" algn="just">
              <a:spcAft>
                <a:spcPct val="40000"/>
              </a:spcAft>
              <a:buNone/>
            </a:pPr>
            <a:endParaRPr lang="en-US" dirty="0">
              <a:latin typeface="Times New Roman" panose="02020603050405020304" pitchFamily="18" charset="0"/>
              <a:cs typeface="Times New Roman" panose="02020603050405020304" pitchFamily="18" charset="0"/>
            </a:endParaRPr>
          </a:p>
          <a:p>
            <a:pPr algn="just"/>
            <a:endParaRPr lang="en-GB" sz="2000"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8E8545EF-5FF9-49DA-BF82-F7F5FE4C724C}"/>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29</a:t>
            </a:fld>
            <a:endParaRPr lang="en-GB" dirty="0"/>
          </a:p>
        </p:txBody>
      </p:sp>
    </p:spTree>
    <p:extLst>
      <p:ext uri="{BB962C8B-B14F-4D97-AF65-F5344CB8AC3E}">
        <p14:creationId xmlns:p14="http://schemas.microsoft.com/office/powerpoint/2010/main" val="684004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marL="571500" indent="-571500">
              <a:buFont typeface="+mj-lt"/>
              <a:buAutoNum type="romanUcPeriod"/>
            </a:pPr>
            <a:r>
              <a:rPr lang="en-GB" dirty="0"/>
              <a:t>Investment Arbitration: A Recap</a:t>
            </a:r>
            <a:endParaRPr lang="en-US" dirty="0"/>
          </a:p>
        </p:txBody>
      </p:sp>
      <p:sp>
        <p:nvSpPr>
          <p:cNvPr id="25603" name="Rectangle 3"/>
          <p:cNvSpPr>
            <a:spLocks noGrp="1" noChangeArrowheads="1"/>
          </p:cNvSpPr>
          <p:nvPr>
            <p:ph idx="1"/>
          </p:nvPr>
        </p:nvSpPr>
        <p:spPr>
          <a:xfrm>
            <a:off x="457200" y="1600200"/>
            <a:ext cx="8183880" cy="4800600"/>
          </a:xfrm>
        </p:spPr>
        <p:txBody>
          <a:bodyPr/>
          <a:lstStyle/>
          <a:p>
            <a:pPr marL="649224" lvl="3" indent="0" algn="just">
              <a:lnSpc>
                <a:spcPct val="150000"/>
              </a:lnSpc>
              <a:buClr>
                <a:srgbClr val="000000"/>
              </a:buClr>
              <a:buNone/>
            </a:pPr>
            <a:endParaRPr lang="en-GB" sz="2000" dirty="0">
              <a:latin typeface="Times New Roman" panose="02020603050405020304" pitchFamily="18" charset="0"/>
              <a:cs typeface="Times New Roman" panose="02020603050405020304" pitchFamily="18" charset="0"/>
            </a:endParaRPr>
          </a:p>
          <a:p>
            <a:pPr marL="649224" lvl="3" indent="0" algn="just">
              <a:lnSpc>
                <a:spcPct val="150000"/>
              </a:lnSpc>
              <a:buClr>
                <a:srgbClr val="000000"/>
              </a:buClr>
              <a:buNone/>
            </a:pPr>
            <a:endParaRPr lang="en-GB" sz="2000" dirty="0">
              <a:latin typeface="Times New Roman" panose="02020603050405020304" pitchFamily="18" charset="0"/>
              <a:cs typeface="Times New Roman" panose="02020603050405020304" pitchFamily="18" charset="0"/>
            </a:endParaRPr>
          </a:p>
          <a:p>
            <a:pPr marL="649224" lvl="3" indent="0" algn="just">
              <a:buClr>
                <a:srgbClr val="000000"/>
              </a:buClr>
              <a:buNone/>
            </a:pPr>
            <a:r>
              <a:rPr lang="en-GB" sz="2000" dirty="0">
                <a:latin typeface="Times New Roman" panose="02020603050405020304" pitchFamily="18" charset="0"/>
                <a:cs typeface="Times New Roman" panose="02020603050405020304" pitchFamily="18" charset="0"/>
              </a:rPr>
              <a:t>“If you googled </a:t>
            </a:r>
            <a:r>
              <a:rPr lang="en-GB" sz="2000" dirty="0" err="1">
                <a:latin typeface="Times New Roman" panose="02020603050405020304" pitchFamily="18" charset="0"/>
                <a:cs typeface="Times New Roman" panose="02020603050405020304" pitchFamily="18" charset="0"/>
              </a:rPr>
              <a:t>ISDS</a:t>
            </a:r>
            <a:r>
              <a:rPr lang="en-GB" sz="2000" dirty="0">
                <a:latin typeface="Times New Roman" panose="02020603050405020304" pitchFamily="18" charset="0"/>
                <a:cs typeface="Times New Roman" panose="02020603050405020304" pitchFamily="18" charset="0"/>
              </a:rPr>
              <a:t> — I did that for my parliamentary confirmation hearing [in 2014] — the first thing that came up in Google was International Sheep Dog Society.” </a:t>
            </a:r>
          </a:p>
          <a:p>
            <a:pPr marL="649224" lvl="3" indent="0" algn="just">
              <a:buClr>
                <a:srgbClr val="000000"/>
              </a:buClr>
              <a:buNone/>
            </a:pPr>
            <a:endParaRPr lang="en-GB" sz="2000" dirty="0">
              <a:latin typeface="Times New Roman" panose="02020603050405020304" pitchFamily="18" charset="0"/>
              <a:cs typeface="Times New Roman" panose="02020603050405020304" pitchFamily="18" charset="0"/>
            </a:endParaRPr>
          </a:p>
          <a:p>
            <a:pPr marL="649224" lvl="3" indent="0" algn="just">
              <a:buClr>
                <a:srgbClr val="000000"/>
              </a:buClr>
              <a:buNone/>
            </a:pPr>
            <a:r>
              <a:rPr lang="en-GB" sz="2000" dirty="0">
                <a:latin typeface="Times New Roman" panose="02020603050405020304" pitchFamily="18" charset="0"/>
                <a:cs typeface="Times New Roman" panose="02020603050405020304" pitchFamily="18" charset="0"/>
              </a:rPr>
              <a:t>			Financial Times, 8 October 2019 </a:t>
            </a:r>
            <a:r>
              <a:rPr lang="en-US" sz="2000" dirty="0">
                <a:latin typeface="Times New Roman" panose="02020603050405020304" pitchFamily="18" charset="0"/>
                <a:cs typeface="Times New Roman" panose="02020603050405020304" pitchFamily="18" charset="0"/>
              </a:rPr>
              <a:t>Cecilia </a:t>
            </a:r>
            <a:r>
              <a:rPr lang="en-US" sz="2000" dirty="0" err="1">
                <a:latin typeface="Times New Roman" panose="02020603050405020304" pitchFamily="18" charset="0"/>
                <a:cs typeface="Times New Roman" panose="02020603050405020304" pitchFamily="18" charset="0"/>
              </a:rPr>
              <a:t>Malström</a:t>
            </a:r>
            <a:r>
              <a:rPr lang="en-US" sz="2000" dirty="0">
                <a:latin typeface="Times New Roman" panose="02020603050405020304" pitchFamily="18" charset="0"/>
                <a:cs typeface="Times New Roman" panose="02020603050405020304" pitchFamily="18" charset="0"/>
              </a:rPr>
              <a:t>, 				European Commissioner for Trade (2014-2019)</a:t>
            </a:r>
            <a:endParaRPr lang="en-GB" sz="2000" dirty="0">
              <a:latin typeface="Times New Roman" panose="02020603050405020304" pitchFamily="18" charset="0"/>
              <a:cs typeface="Times New Roman" panose="02020603050405020304" pitchFamily="18" charset="0"/>
            </a:endParaRPr>
          </a:p>
          <a:p>
            <a:pPr marL="925830" lvl="2" indent="-514350" algn="just">
              <a:lnSpc>
                <a:spcPct val="150000"/>
              </a:lnSpc>
              <a:buClr>
                <a:srgbClr val="000000"/>
              </a:buClr>
              <a:buFont typeface="+mj-lt"/>
              <a:buAutoNum type="romanLcPeriod"/>
            </a:pPr>
            <a:endParaRPr lang="en-US" dirty="0">
              <a:latin typeface="Times New Roman" panose="02020603050405020304" pitchFamily="18" charset="0"/>
              <a:cs typeface="Times New Roman" panose="02020603050405020304" pitchFamily="18" charset="0"/>
            </a:endParaRPr>
          </a:p>
          <a:p>
            <a:pPr marL="0" lvl="1" indent="0" algn="just">
              <a:lnSpc>
                <a:spcPct val="150000"/>
              </a:lnSpc>
              <a:buNone/>
            </a:pPr>
            <a:endParaRPr lang="en-GB" dirty="0">
              <a:latin typeface="Times New Roman" panose="02020603050405020304" pitchFamily="18" charset="0"/>
              <a:cs typeface="Times New Roman" panose="02020603050405020304" pitchFamily="18" charset="0"/>
            </a:endParaRPr>
          </a:p>
          <a:p>
            <a:pPr lvl="1" algn="just">
              <a:lnSpc>
                <a:spcPct val="150000"/>
              </a:lnSpc>
            </a:pPr>
            <a:endParaRPr lang="en-GB" altLang="en-US" dirty="0">
              <a:latin typeface="Times New Roman" panose="02020603050405020304" pitchFamily="18" charset="0"/>
              <a:cs typeface="Times New Roman" panose="02020603050405020304" pitchFamily="18" charset="0"/>
            </a:endParaRPr>
          </a:p>
          <a:p>
            <a:pPr marL="0" lvl="1" indent="0" algn="just">
              <a:lnSpc>
                <a:spcPct val="150000"/>
              </a:lnSpc>
              <a:buNone/>
            </a:pPr>
            <a:endParaRPr lang="en-GB" altLang="en-US" dirty="0">
              <a:latin typeface="Times New Roman" panose="02020603050405020304" pitchFamily="18" charset="0"/>
              <a:cs typeface="Times New Roman" panose="02020603050405020304" pitchFamily="18" charset="0"/>
            </a:endParaRPr>
          </a:p>
          <a:p>
            <a:pPr lvl="1" algn="just">
              <a:lnSpc>
                <a:spcPct val="150000"/>
              </a:lnSpc>
            </a:pPr>
            <a:endParaRPr lang="en-GB" dirty="0">
              <a:latin typeface="Times New Roman" panose="02020603050405020304" pitchFamily="18" charset="0"/>
              <a:cs typeface="Times New Roman" panose="02020603050405020304" pitchFamily="18" charset="0"/>
            </a:endParaRPr>
          </a:p>
          <a:p>
            <a:pPr lvl="1" algn="just">
              <a:lnSpc>
                <a:spcPct val="150000"/>
              </a:lnSpc>
            </a:pPr>
            <a:endParaRPr lang="en-GB"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BEEA05B-8BAC-4773-BE79-5404FBF80D3C}" type="slidenum">
              <a:rPr lang="en-GB" smtClean="0"/>
              <a:pPr/>
              <a:t>3</a:t>
            </a:fld>
            <a:endParaRPr lang="en-GB" dirty="0"/>
          </a:p>
        </p:txBody>
      </p:sp>
    </p:spTree>
    <p:extLst>
      <p:ext uri="{BB962C8B-B14F-4D97-AF65-F5344CB8AC3E}">
        <p14:creationId xmlns:p14="http://schemas.microsoft.com/office/powerpoint/2010/main" val="31304290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FBB4F-0E77-4F5C-A65A-2259BB365F5A}"/>
              </a:ext>
            </a:extLst>
          </p:cNvPr>
          <p:cNvSpPr>
            <a:spLocks noGrp="1"/>
          </p:cNvSpPr>
          <p:nvPr>
            <p:ph type="title"/>
          </p:nvPr>
        </p:nvSpPr>
        <p:spPr>
          <a:xfrm>
            <a:off x="1115568" y="841248"/>
            <a:ext cx="7571232" cy="1078992"/>
          </a:xfrm>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0BD26CD1-26A5-4588-8557-6A82A36ECC0C}"/>
              </a:ext>
            </a:extLst>
          </p:cNvPr>
          <p:cNvSpPr>
            <a:spLocks noGrp="1"/>
          </p:cNvSpPr>
          <p:nvPr>
            <p:ph idx="1"/>
          </p:nvPr>
        </p:nvSpPr>
        <p:spPr>
          <a:xfrm>
            <a:off x="502920" y="1866510"/>
            <a:ext cx="8138160" cy="4114800"/>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Costly and Slow?</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States would bear costs of maintaining a MIC – adjudicators and staff salaries, permanent facilities:</a:t>
            </a:r>
          </a:p>
          <a:p>
            <a:pPr lvl="2" algn="just">
              <a:buClr>
                <a:srgbClr val="000000"/>
              </a:buClr>
            </a:pPr>
            <a:r>
              <a:rPr lang="en-GB" b="1" dirty="0">
                <a:latin typeface="Times New Roman" panose="02020603050405020304" pitchFamily="18" charset="0"/>
                <a:cs typeface="Times New Roman" panose="02020603050405020304" pitchFamily="18" charset="0"/>
              </a:rPr>
              <a:t>International Tribunal for the Law of the Sea:</a:t>
            </a:r>
            <a:r>
              <a:rPr lang="en-GB" dirty="0">
                <a:latin typeface="Times New Roman" panose="02020603050405020304" pitchFamily="18" charset="0"/>
                <a:cs typeface="Times New Roman" panose="02020603050405020304" pitchFamily="18" charset="0"/>
              </a:rPr>
              <a:t> has only heard 29 cases in 26 years, two of which were advisory opinions.  Budget for the 2019-2020 period is EUR 20,521,200, although only two cases are pending before the tribunal.</a:t>
            </a:r>
            <a:endParaRPr lang="en-US" dirty="0">
              <a:latin typeface="Times New Roman" panose="02020603050405020304" pitchFamily="18" charset="0"/>
              <a:cs typeface="Times New Roman" panose="02020603050405020304" pitchFamily="18" charset="0"/>
            </a:endParaRPr>
          </a:p>
          <a:p>
            <a:pPr lvl="2" algn="just">
              <a:buClr>
                <a:srgbClr val="000000"/>
              </a:buClr>
            </a:pPr>
            <a:r>
              <a:rPr lang="en-US" b="1" dirty="0">
                <a:latin typeface="Times New Roman" panose="02020603050405020304" pitchFamily="18" charset="0"/>
                <a:cs typeface="Times New Roman" panose="02020603050405020304" pitchFamily="18" charset="0"/>
              </a:rPr>
              <a:t>International Criminal Court:</a:t>
            </a:r>
            <a:r>
              <a:rPr lang="en-US" dirty="0">
                <a:latin typeface="Times New Roman" panose="02020603050405020304" pitchFamily="18" charset="0"/>
                <a:cs typeface="Times New Roman" panose="02020603050405020304" pitchFamily="18" charset="0"/>
              </a:rPr>
              <a:t> estimated expenditure was around $900 million in first ten years (with one verdict)</a:t>
            </a:r>
          </a:p>
          <a:p>
            <a:pPr lvl="2" algn="just">
              <a:buClr>
                <a:srgbClr val="000000"/>
              </a:buClr>
            </a:pPr>
            <a:r>
              <a:rPr lang="en-US" b="1" dirty="0">
                <a:latin typeface="Times New Roman" panose="02020603050405020304" pitchFamily="18" charset="0"/>
                <a:cs typeface="Times New Roman" panose="02020603050405020304" pitchFamily="18" charset="0"/>
              </a:rPr>
              <a:t>Criminal Tribunal for the former Yugoslavia:</a:t>
            </a:r>
            <a:r>
              <a:rPr lang="en-US" dirty="0">
                <a:latin typeface="Times New Roman" panose="02020603050405020304" pitchFamily="18" charset="0"/>
                <a:cs typeface="Times New Roman" panose="02020603050405020304" pitchFamily="18" charset="0"/>
              </a:rPr>
              <a:t> annual budget increased 500-fold from its inception in 1993 until 2010-11, spent $695 million in its first ten years </a:t>
            </a:r>
            <a:r>
              <a:rPr lang="en-GB" dirty="0">
                <a:latin typeface="Times New Roman" panose="02020603050405020304" pitchFamily="18" charset="0"/>
                <a:cs typeface="Times New Roman" panose="02020603050405020304" pitchFamily="18" charset="0"/>
              </a:rPr>
              <a:t> </a:t>
            </a:r>
          </a:p>
          <a:p>
            <a:pPr lvl="2" algn="just">
              <a:buClr>
                <a:srgbClr val="000000"/>
              </a:buClr>
            </a:pPr>
            <a:endParaRPr lang="en-US" dirty="0">
              <a:latin typeface="Times New Roman" panose="02020603050405020304" pitchFamily="18" charset="0"/>
              <a:cs typeface="Times New Roman" panose="02020603050405020304" pitchFamily="18" charset="0"/>
            </a:endParaRPr>
          </a:p>
          <a:p>
            <a:pPr algn="just">
              <a:lnSpc>
                <a:spcPct val="150000"/>
              </a:lnSpc>
            </a:pPr>
            <a:r>
              <a:rPr lang="en-US" sz="2000" dirty="0">
                <a:latin typeface="Times New Roman" panose="02020603050405020304" pitchFamily="18" charset="0"/>
                <a:cs typeface="Times New Roman" panose="02020603050405020304" pitchFamily="18" charset="0"/>
              </a:rPr>
              <a:t> </a:t>
            </a:r>
          </a:p>
          <a:p>
            <a:pPr marL="114300" lvl="1" indent="0" algn="just">
              <a:lnSpc>
                <a:spcPct val="150000"/>
              </a:lnSpc>
              <a:spcAft>
                <a:spcPct val="40000"/>
              </a:spcAft>
              <a:buNone/>
            </a:pPr>
            <a:endParaRPr lang="en-US"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8DE94447-8C87-4E6D-BF97-8AF4EFF6B7A4}"/>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30</a:t>
            </a:fld>
            <a:endParaRPr lang="en-GB" dirty="0"/>
          </a:p>
        </p:txBody>
      </p:sp>
    </p:spTree>
    <p:extLst>
      <p:ext uri="{BB962C8B-B14F-4D97-AF65-F5344CB8AC3E}">
        <p14:creationId xmlns:p14="http://schemas.microsoft.com/office/powerpoint/2010/main" val="1523836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E42AA-51D2-474F-8F64-DF7E62336939}"/>
              </a:ext>
            </a:extLst>
          </p:cNvPr>
          <p:cNvSpPr>
            <a:spLocks noGrp="1"/>
          </p:cNvSpPr>
          <p:nvPr>
            <p:ph type="title"/>
          </p:nvPr>
        </p:nvSpPr>
        <p:spPr>
          <a:xfrm>
            <a:off x="1115568" y="841248"/>
            <a:ext cx="7525512" cy="1078992"/>
          </a:xfrm>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15159CD4-F275-4421-8499-29C5257C1211}"/>
              </a:ext>
            </a:extLst>
          </p:cNvPr>
          <p:cNvSpPr>
            <a:spLocks noGrp="1"/>
          </p:cNvSpPr>
          <p:nvPr>
            <p:ph idx="1"/>
          </p:nvPr>
        </p:nvSpPr>
        <p:spPr>
          <a:xfrm>
            <a:off x="556260" y="1948593"/>
            <a:ext cx="8031480" cy="3901440"/>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Costly and Slow?</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An appellate mechanism will significantly increase costs and duration of proceedings.</a:t>
            </a:r>
          </a:p>
          <a:p>
            <a:pPr lvl="1" algn="just">
              <a:buClr>
                <a:srgbClr val="000000"/>
              </a:buClr>
              <a:buFont typeface="Arial" panose="020B0604020202020204" pitchFamily="34" charset="0"/>
              <a:buChar char="•"/>
            </a:pPr>
            <a:r>
              <a:rPr lang="en-GB" dirty="0">
                <a:latin typeface="Times New Roman" panose="02020603050405020304" pitchFamily="18" charset="0"/>
                <a:cs typeface="Times New Roman" panose="02020603050405020304" pitchFamily="18" charset="0"/>
              </a:rPr>
              <a:t>Between 2011-2018, annulment under ICSID requested in 51% of awards </a:t>
            </a:r>
            <a:r>
              <a:rPr lang="en-GB" b="1" i="1" dirty="0">
                <a:latin typeface="Times New Roman" panose="02020603050405020304" pitchFamily="18" charset="0"/>
                <a:cs typeface="Times New Roman" panose="02020603050405020304" pitchFamily="18" charset="0"/>
              </a:rPr>
              <a:t>even though </a:t>
            </a:r>
            <a:r>
              <a:rPr lang="en-GB" dirty="0">
                <a:latin typeface="Times New Roman" panose="02020603050405020304" pitchFamily="18" charset="0"/>
                <a:cs typeface="Times New Roman" panose="02020603050405020304" pitchFamily="18" charset="0"/>
              </a:rPr>
              <a:t>success rate is only 3%. With broader review powers, appeals will increase.</a:t>
            </a:r>
            <a:endParaRPr lang="en-US"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i="1" dirty="0">
                <a:latin typeface="Times New Roman" panose="02020603050405020304" pitchFamily="18" charset="0"/>
                <a:cs typeface="Times New Roman" panose="02020603050405020304" pitchFamily="18" charset="0"/>
              </a:rPr>
              <a:t>De novo</a:t>
            </a:r>
            <a:r>
              <a:rPr lang="en-GB" dirty="0">
                <a:latin typeface="Times New Roman" panose="02020603050405020304" pitchFamily="18" charset="0"/>
                <a:cs typeface="Times New Roman" panose="02020603050405020304" pitchFamily="18" charset="0"/>
              </a:rPr>
              <a:t> review may have perverse incentive of leading arbitrators to “overdo it” to ensure every single point, even tangential, is addressed and briefed.</a:t>
            </a:r>
          </a:p>
          <a:p>
            <a:pPr marL="342900" indent="-342900" algn="just">
              <a:buClr>
                <a:srgbClr val="000000"/>
              </a:buClr>
              <a:buFont typeface="+mj-lt"/>
              <a:buAutoNum type="alphaLcPeriod" startAt="3"/>
            </a:pPr>
            <a:endParaRPr lang="en-US" sz="2000" dirty="0">
              <a:latin typeface="Times New Roman" panose="02020603050405020304" pitchFamily="18" charset="0"/>
              <a:cs typeface="Times New Roman" panose="02020603050405020304" pitchFamily="18" charset="0"/>
            </a:endParaRPr>
          </a:p>
          <a:p>
            <a:pPr algn="just"/>
            <a:endParaRPr lang="en-GB" sz="2000"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07F5E16B-A554-4C1F-9135-5558BA164061}"/>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31</a:t>
            </a:fld>
            <a:endParaRPr lang="en-GB" dirty="0"/>
          </a:p>
        </p:txBody>
      </p:sp>
    </p:spTree>
    <p:extLst>
      <p:ext uri="{BB962C8B-B14F-4D97-AF65-F5344CB8AC3E}">
        <p14:creationId xmlns:p14="http://schemas.microsoft.com/office/powerpoint/2010/main" val="3323947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FBB4F-0E77-4F5C-A65A-2259BB365F5A}"/>
              </a:ext>
            </a:extLst>
          </p:cNvPr>
          <p:cNvSpPr>
            <a:spLocks noGrp="1"/>
          </p:cNvSpPr>
          <p:nvPr>
            <p:ph type="title"/>
          </p:nvPr>
        </p:nvSpPr>
        <p:spPr>
          <a:xfrm>
            <a:off x="1115568" y="841248"/>
            <a:ext cx="7525512" cy="113995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0BD26CD1-26A5-4588-8557-6A82A36ECC0C}"/>
              </a:ext>
            </a:extLst>
          </p:cNvPr>
          <p:cNvSpPr>
            <a:spLocks noGrp="1"/>
          </p:cNvSpPr>
          <p:nvPr>
            <p:ph idx="1"/>
          </p:nvPr>
        </p:nvSpPr>
        <p:spPr>
          <a:xfrm>
            <a:off x="609600" y="1981200"/>
            <a:ext cx="8031480" cy="4575048"/>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Right to Regulate Ignored? </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Awards have repeatedly recognized states’ regulatory powers  </a:t>
            </a: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GB" sz="1900" b="1" i="1" dirty="0">
                <a:latin typeface="Times New Roman" panose="02020603050405020304" pitchFamily="18" charset="0"/>
                <a:cs typeface="Times New Roman" panose="02020603050405020304" pitchFamily="18" charset="0"/>
              </a:rPr>
              <a:t>Sun Reserve </a:t>
            </a:r>
            <a:r>
              <a:rPr lang="en-GB" sz="1900" b="1" i="1" dirty="0" err="1">
                <a:latin typeface="Times New Roman" panose="02020603050405020304" pitchFamily="18" charset="0"/>
                <a:cs typeface="Times New Roman" panose="02020603050405020304" pitchFamily="18" charset="0"/>
              </a:rPr>
              <a:t>Luxco</a:t>
            </a:r>
            <a:r>
              <a:rPr lang="en-GB" sz="1900" b="1" i="1" dirty="0">
                <a:latin typeface="Times New Roman" panose="02020603050405020304" pitchFamily="18" charset="0"/>
                <a:cs typeface="Times New Roman" panose="02020603050405020304" pitchFamily="18" charset="0"/>
              </a:rPr>
              <a:t> v. Italy</a:t>
            </a:r>
            <a:r>
              <a:rPr lang="en-GB" sz="1900" b="1" dirty="0">
                <a:latin typeface="Times New Roman" panose="02020603050405020304" pitchFamily="18" charset="0"/>
                <a:cs typeface="Times New Roman" panose="02020603050405020304" pitchFamily="18" charset="0"/>
              </a:rPr>
              <a:t>, Award, 25 March 2020:</a:t>
            </a:r>
            <a:r>
              <a:rPr lang="en-GB" sz="1900"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“Not every shortcoming in a State’s action will justify a claim for breach of the FET standard … it must be shown that the host State’s conduct was manifestly or grossly unfair or unreasonable, was arbitrary or discriminatory, constituted a denial of justice in national proceedings in the host State, or that the host State engaged in a willful neglect of duty or a willful disregard of due process of law, or showed an extreme insufficiency of action falling far below international standards.”</a:t>
            </a:r>
            <a:endParaRPr lang="en-GB" sz="1900" i="1"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8DE94447-8C87-4E6D-BF97-8AF4EFF6B7A4}"/>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32</a:t>
            </a:fld>
            <a:endParaRPr lang="en-GB" dirty="0"/>
          </a:p>
        </p:txBody>
      </p:sp>
    </p:spTree>
    <p:extLst>
      <p:ext uri="{BB962C8B-B14F-4D97-AF65-F5344CB8AC3E}">
        <p14:creationId xmlns:p14="http://schemas.microsoft.com/office/powerpoint/2010/main" val="28213525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FBB4F-0E77-4F5C-A65A-2259BB365F5A}"/>
              </a:ext>
            </a:extLst>
          </p:cNvPr>
          <p:cNvSpPr>
            <a:spLocks noGrp="1"/>
          </p:cNvSpPr>
          <p:nvPr>
            <p:ph type="title"/>
          </p:nvPr>
        </p:nvSpPr>
        <p:spPr>
          <a:xfrm>
            <a:off x="1115568" y="841248"/>
            <a:ext cx="7525512" cy="113995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0BD26CD1-26A5-4588-8557-6A82A36ECC0C}"/>
              </a:ext>
            </a:extLst>
          </p:cNvPr>
          <p:cNvSpPr>
            <a:spLocks noGrp="1"/>
          </p:cNvSpPr>
          <p:nvPr>
            <p:ph idx="1"/>
          </p:nvPr>
        </p:nvSpPr>
        <p:spPr>
          <a:xfrm>
            <a:off x="609600" y="1981200"/>
            <a:ext cx="8031480" cy="4575048"/>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Right to Regulate Ignored? </a:t>
            </a:r>
            <a:r>
              <a:rPr lang="en-GB" sz="2800" i="1" strike="sngStrike" dirty="0">
                <a:solidFill>
                  <a:srgbClr val="000000"/>
                </a:solidFill>
                <a:highlight>
                  <a:srgbClr val="FFFF00"/>
                </a:highlight>
                <a:latin typeface="Times New Roman" panose="02020603050405020304" pitchFamily="18" charset="0"/>
                <a:cs typeface="Times New Roman" panose="02020603050405020304" pitchFamily="18" charset="0"/>
              </a:rPr>
              <a:t> </a:t>
            </a:r>
          </a:p>
          <a:p>
            <a:pPr marL="0" lvl="1" indent="0" algn="just">
              <a:buClr>
                <a:srgbClr val="000000"/>
              </a:buClr>
              <a:buNone/>
            </a:pPr>
            <a:endParaRPr lang="en-US" sz="2800" b="1" dirty="0">
              <a:latin typeface="Times New Roman" panose="02020603050405020304" pitchFamily="18" charset="0"/>
              <a:cs typeface="Times New Roman" panose="02020603050405020304" pitchFamily="18" charset="0"/>
            </a:endParaRPr>
          </a:p>
          <a:p>
            <a:pPr lvl="2" algn="just">
              <a:buClr>
                <a:srgbClr val="000000"/>
              </a:buClr>
            </a:pPr>
            <a:r>
              <a:rPr lang="en-GB" sz="1900" b="1" i="1" dirty="0" err="1">
                <a:latin typeface="Times New Roman" panose="02020603050405020304" pitchFamily="18" charset="0"/>
                <a:cs typeface="Times New Roman" panose="02020603050405020304" pitchFamily="18" charset="0"/>
              </a:rPr>
              <a:t>Marfin</a:t>
            </a:r>
            <a:r>
              <a:rPr lang="en-GB" sz="1900" b="1" i="1" dirty="0">
                <a:latin typeface="Times New Roman" panose="02020603050405020304" pitchFamily="18" charset="0"/>
                <a:cs typeface="Times New Roman" panose="02020603050405020304" pitchFamily="18" charset="0"/>
              </a:rPr>
              <a:t> v. Cyprus, </a:t>
            </a:r>
            <a:r>
              <a:rPr lang="en-US" sz="1900" b="1" dirty="0">
                <a:latin typeface="Times New Roman" panose="02020603050405020304" pitchFamily="18" charset="0"/>
                <a:cs typeface="Times New Roman" panose="02020603050405020304" pitchFamily="18" charset="0"/>
              </a:rPr>
              <a:t>Award, 26 July 2018:</a:t>
            </a:r>
            <a:r>
              <a:rPr lang="en-US" sz="1900" dirty="0">
                <a:latin typeface="Times New Roman" panose="02020603050405020304" pitchFamily="18" charset="0"/>
                <a:cs typeface="Times New Roman" panose="02020603050405020304" pitchFamily="18" charset="0"/>
              </a:rPr>
              <a:t> “The Tribunal considers that the economic harm consequent to the non-discriminatory application of generally applicable regulations adopted in order to protect the public welfare do not constitute a compensable taking, provided that the measure was taken in good faith, complied with due process and was proportionate to the aim sought to be achieved.”</a:t>
            </a:r>
            <a:endParaRPr lang="en-GB" sz="1900" dirty="0">
              <a:latin typeface="Times New Roman" panose="02020603050405020304" pitchFamily="18" charset="0"/>
              <a:cs typeface="Times New Roman" panose="02020603050405020304" pitchFamily="18" charset="0"/>
            </a:endParaRPr>
          </a:p>
          <a:p>
            <a:pPr lvl="2" algn="just">
              <a:buClr>
                <a:srgbClr val="000000"/>
              </a:buClr>
            </a:pPr>
            <a:r>
              <a:rPr lang="en-GB" sz="1900" b="1" i="1" dirty="0" err="1">
                <a:solidFill>
                  <a:srgbClr val="000000"/>
                </a:solidFill>
                <a:latin typeface="Times New Roman" panose="02020603050405020304" pitchFamily="18" charset="0"/>
                <a:cs typeface="Times New Roman" panose="02020603050405020304" pitchFamily="18" charset="0"/>
              </a:rPr>
              <a:t>Servier</a:t>
            </a:r>
            <a:r>
              <a:rPr lang="en-GB" sz="1900" b="1" i="1" dirty="0">
                <a:solidFill>
                  <a:srgbClr val="000000"/>
                </a:solidFill>
                <a:latin typeface="Times New Roman" panose="02020603050405020304" pitchFamily="18" charset="0"/>
                <a:cs typeface="Times New Roman" panose="02020603050405020304" pitchFamily="18" charset="0"/>
              </a:rPr>
              <a:t> v. Poland</a:t>
            </a:r>
            <a:r>
              <a:rPr lang="en-GB" sz="1900" b="1" dirty="0">
                <a:solidFill>
                  <a:srgbClr val="000000"/>
                </a:solidFill>
                <a:latin typeface="Times New Roman" panose="02020603050405020304" pitchFamily="18" charset="0"/>
                <a:cs typeface="Times New Roman" panose="02020603050405020304" pitchFamily="18" charset="0"/>
              </a:rPr>
              <a:t>,</a:t>
            </a:r>
            <a:r>
              <a:rPr lang="en-GB" sz="1900" b="1" i="1" dirty="0">
                <a:solidFill>
                  <a:srgbClr val="000000"/>
                </a:solidFill>
                <a:latin typeface="Times New Roman" panose="02020603050405020304" pitchFamily="18" charset="0"/>
                <a:cs typeface="Times New Roman" panose="02020603050405020304" pitchFamily="18" charset="0"/>
              </a:rPr>
              <a:t> </a:t>
            </a:r>
            <a:r>
              <a:rPr lang="en-US" sz="1900" b="1" dirty="0">
                <a:solidFill>
                  <a:srgbClr val="000000"/>
                </a:solidFill>
                <a:latin typeface="Times New Roman" panose="02020603050405020304" pitchFamily="18" charset="0"/>
                <a:cs typeface="Times New Roman" panose="02020603050405020304" pitchFamily="18" charset="0"/>
              </a:rPr>
              <a:t>Award, 14 February 2012:</a:t>
            </a:r>
            <a:r>
              <a:rPr lang="en-US" sz="1900" dirty="0">
                <a:solidFill>
                  <a:srgbClr val="000000"/>
                </a:solidFill>
                <a:latin typeface="Times New Roman" panose="02020603050405020304" pitchFamily="18" charset="0"/>
                <a:cs typeface="Times New Roman" panose="02020603050405020304" pitchFamily="18" charset="0"/>
              </a:rPr>
              <a:t> “The Tribunal agrees with the Parties that a host state's regulatory and/or administrative actions must be taken (</a:t>
            </a:r>
            <a:r>
              <a:rPr lang="en-US" sz="1900" dirty="0" err="1">
                <a:solidFill>
                  <a:srgbClr val="000000"/>
                </a:solidFill>
                <a:latin typeface="Times New Roman" panose="02020603050405020304" pitchFamily="18" charset="0"/>
                <a:cs typeface="Times New Roman" panose="02020603050405020304" pitchFamily="18" charset="0"/>
              </a:rPr>
              <a:t>i</a:t>
            </a:r>
            <a:r>
              <a:rPr lang="en-US" sz="1900" dirty="0">
                <a:solidFill>
                  <a:srgbClr val="000000"/>
                </a:solidFill>
                <a:latin typeface="Times New Roman" panose="02020603050405020304" pitchFamily="18" charset="0"/>
                <a:cs typeface="Times New Roman" panose="02020603050405020304" pitchFamily="18" charset="0"/>
              </a:rPr>
              <a:t>) in good faith, (ii) for a public purpose, (iii) in a way proportional to that purpose, and (iv) in a non-discriminatory manner.”</a:t>
            </a:r>
          </a:p>
        </p:txBody>
      </p:sp>
      <p:sp>
        <p:nvSpPr>
          <p:cNvPr id="4" name="Slide Number Placeholder 1">
            <a:extLst>
              <a:ext uri="{FF2B5EF4-FFF2-40B4-BE49-F238E27FC236}">
                <a16:creationId xmlns:a16="http://schemas.microsoft.com/office/drawing/2014/main" id="{8DE94447-8C87-4E6D-BF97-8AF4EFF6B7A4}"/>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33</a:t>
            </a:fld>
            <a:endParaRPr lang="en-GB" dirty="0"/>
          </a:p>
        </p:txBody>
      </p:sp>
    </p:spTree>
    <p:extLst>
      <p:ext uri="{BB962C8B-B14F-4D97-AF65-F5344CB8AC3E}">
        <p14:creationId xmlns:p14="http://schemas.microsoft.com/office/powerpoint/2010/main" val="11065977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FBB4F-0E77-4F5C-A65A-2259BB365F5A}"/>
              </a:ext>
            </a:extLst>
          </p:cNvPr>
          <p:cNvSpPr>
            <a:spLocks noGrp="1"/>
          </p:cNvSpPr>
          <p:nvPr>
            <p:ph type="title"/>
          </p:nvPr>
        </p:nvSpPr>
        <p:spPr>
          <a:xfrm>
            <a:off x="1066800" y="609600"/>
            <a:ext cx="7525512" cy="1139952"/>
          </a:xfrm>
        </p:spPr>
        <p:txBody>
          <a:bodyPr/>
          <a:lstStyle/>
          <a:p>
            <a:pPr lvl="0"/>
            <a:r>
              <a:rPr lang="en-GB" dirty="0"/>
              <a:t>IV.  Multilateral Investment Court: </a:t>
            </a:r>
            <a:br>
              <a:rPr lang="en-GB" dirty="0"/>
            </a:br>
            <a:r>
              <a:rPr lang="en-GB" dirty="0"/>
              <a:t>History Repeated?</a:t>
            </a:r>
            <a:endParaRPr lang="en-US" dirty="0"/>
          </a:p>
        </p:txBody>
      </p:sp>
      <p:sp>
        <p:nvSpPr>
          <p:cNvPr id="3" name="Content Placeholder 2">
            <a:extLst>
              <a:ext uri="{FF2B5EF4-FFF2-40B4-BE49-F238E27FC236}">
                <a16:creationId xmlns:a16="http://schemas.microsoft.com/office/drawing/2014/main" id="{0BD26CD1-26A5-4588-8557-6A82A36ECC0C}"/>
              </a:ext>
            </a:extLst>
          </p:cNvPr>
          <p:cNvSpPr>
            <a:spLocks noGrp="1"/>
          </p:cNvSpPr>
          <p:nvPr>
            <p:ph idx="1"/>
          </p:nvPr>
        </p:nvSpPr>
        <p:spPr>
          <a:xfrm>
            <a:off x="556260" y="1763729"/>
            <a:ext cx="8031480" cy="4575048"/>
          </a:xfrm>
        </p:spPr>
        <p:txBody>
          <a:bodyPr/>
          <a:lstStyle/>
          <a:p>
            <a:pPr marL="0" lvl="1" indent="0" algn="just">
              <a:buClr>
                <a:srgbClr val="000000"/>
              </a:buClr>
              <a:buNone/>
            </a:pPr>
            <a:r>
              <a:rPr lang="en-US" sz="2800" b="1" dirty="0">
                <a:latin typeface="Times New Roman" panose="02020603050405020304" pitchFamily="18" charset="0"/>
                <a:cs typeface="Times New Roman" panose="02020603050405020304" pitchFamily="18" charset="0"/>
              </a:rPr>
              <a:t>Right to Regulate Ignored? </a:t>
            </a:r>
            <a:endParaRPr lang="en-GB" sz="2800" i="1" strike="sngStrike" dirty="0">
              <a:solidFill>
                <a:srgbClr val="000000"/>
              </a:solidFill>
              <a:highlight>
                <a:srgbClr val="FFFF00"/>
              </a:highlight>
              <a:latin typeface="Times New Roman" panose="02020603050405020304" pitchFamily="18" charset="0"/>
              <a:cs typeface="Times New Roman" panose="02020603050405020304" pitchFamily="18" charset="0"/>
            </a:endParaRPr>
          </a:p>
          <a:p>
            <a:pPr marL="0" lvl="1" indent="0" algn="just">
              <a:buClr>
                <a:srgbClr val="000000"/>
              </a:buClr>
              <a:buNone/>
            </a:pPr>
            <a:endParaRPr lang="en-US" sz="1000" b="1" dirty="0">
              <a:latin typeface="Times New Roman" panose="02020603050405020304" pitchFamily="18" charset="0"/>
              <a:cs typeface="Times New Roman" panose="02020603050405020304" pitchFamily="18" charset="0"/>
            </a:endParaRPr>
          </a:p>
          <a:p>
            <a:pPr lvl="1" algn="just">
              <a:spcBef>
                <a:spcPts val="0"/>
              </a:spcBef>
              <a:buClr>
                <a:srgbClr val="000000"/>
              </a:buClr>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Simple solution – Amend </a:t>
            </a:r>
            <a:r>
              <a:rPr lang="en-US" dirty="0" err="1">
                <a:solidFill>
                  <a:srgbClr val="000000"/>
                </a:solidFill>
                <a:latin typeface="Times New Roman" panose="02020603050405020304" pitchFamily="18" charset="0"/>
                <a:cs typeface="Times New Roman" panose="02020603050405020304" pitchFamily="18" charset="0"/>
              </a:rPr>
              <a:t>BITs</a:t>
            </a:r>
            <a:endParaRPr lang="en-US" dirty="0">
              <a:solidFill>
                <a:srgbClr val="000000"/>
              </a:solidFill>
              <a:latin typeface="Times New Roman" panose="02020603050405020304" pitchFamily="18" charset="0"/>
              <a:cs typeface="Times New Roman" panose="02020603050405020304" pitchFamily="18" charset="0"/>
            </a:endParaRPr>
          </a:p>
          <a:p>
            <a:pPr lvl="1" algn="just">
              <a:spcBef>
                <a:spcPts val="0"/>
              </a:spcBef>
              <a:buClr>
                <a:srgbClr val="000000"/>
              </a:buClr>
              <a:buFont typeface="Arial" panose="020B0604020202020204" pitchFamily="34" charset="0"/>
              <a:buChar char="•"/>
            </a:pPr>
            <a:endParaRPr lang="en-US" dirty="0">
              <a:solidFill>
                <a:srgbClr val="000000"/>
              </a:solidFill>
              <a:latin typeface="Times New Roman" panose="02020603050405020304" pitchFamily="18" charset="0"/>
              <a:cs typeface="Times New Roman" panose="02020603050405020304" pitchFamily="18" charset="0"/>
            </a:endParaRPr>
          </a:p>
          <a:p>
            <a:pPr lvl="2" algn="just">
              <a:spcBef>
                <a:spcPts val="0"/>
              </a:spcBef>
              <a:buClr>
                <a:srgbClr val="000000"/>
              </a:buClr>
            </a:pPr>
            <a:r>
              <a:rPr lang="en-US" b="1" dirty="0">
                <a:solidFill>
                  <a:srgbClr val="000000"/>
                </a:solidFill>
                <a:latin typeface="Times New Roman" panose="02020603050405020304" pitchFamily="18" charset="0"/>
                <a:cs typeface="Times New Roman" panose="02020603050405020304" pitchFamily="18" charset="0"/>
              </a:rPr>
              <a:t>2012 U.S. Model Investment Treaty, Annex B Expropriation, </a:t>
            </a:r>
            <a:r>
              <a:rPr lang="en-GB" b="1" dirty="0">
                <a:latin typeface="Times New Roman" panose="02020603050405020304" pitchFamily="18" charset="0"/>
                <a:cs typeface="Times New Roman" panose="02020603050405020304" pitchFamily="18" charset="0"/>
              </a:rPr>
              <a:t>¶4(b):</a:t>
            </a:r>
            <a:r>
              <a:rPr lang="en-GB"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Except in rare circumstances, non-discriminatory regulatory actions by a Party that are designed and applied to protect legitimate public welfare objectives, such as public health, safety, and the environment, do not constitute indirect expropriations.”</a:t>
            </a:r>
            <a:endParaRPr lang="en-US" dirty="0">
              <a:solidFill>
                <a:srgbClr val="000000"/>
              </a:solidFill>
              <a:latin typeface="Times New Roman" panose="02020603050405020304" pitchFamily="18" charset="0"/>
              <a:cs typeface="Times New Roman" panose="02020603050405020304" pitchFamily="18" charset="0"/>
            </a:endParaRPr>
          </a:p>
          <a:p>
            <a:pPr lvl="2" algn="just">
              <a:spcBef>
                <a:spcPts val="0"/>
              </a:spcBef>
              <a:buClr>
                <a:srgbClr val="000000"/>
              </a:buClr>
            </a:pPr>
            <a:r>
              <a:rPr lang="en-US" b="1" dirty="0">
                <a:solidFill>
                  <a:srgbClr val="000000"/>
                </a:solidFill>
                <a:latin typeface="Times New Roman" panose="02020603050405020304" pitchFamily="18" charset="0"/>
                <a:cs typeface="Times New Roman" panose="02020603050405020304" pitchFamily="18" charset="0"/>
              </a:rPr>
              <a:t>Comprehensive and Economic Trade Agreement (CETA), Article 8.9:</a:t>
            </a:r>
            <a:r>
              <a:rPr lang="en-US" dirty="0">
                <a:solidFill>
                  <a:srgbClr val="0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Parties reaffirm their right to regulate within their territories to achieve legitimate policy objectives, such as the protection of public health, safety, the environment or public morals, social or consumer protection or the promotion and protection of cultural diversity.”</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8DE94447-8C87-4E6D-BF97-8AF4EFF6B7A4}"/>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34</a:t>
            </a:fld>
            <a:endParaRPr lang="en-GB" dirty="0"/>
          </a:p>
        </p:txBody>
      </p:sp>
    </p:spTree>
    <p:extLst>
      <p:ext uri="{BB962C8B-B14F-4D97-AF65-F5344CB8AC3E}">
        <p14:creationId xmlns:p14="http://schemas.microsoft.com/office/powerpoint/2010/main" val="33562614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6FB81-D7A1-48D1-94C1-C67B33DA6385}"/>
              </a:ext>
            </a:extLst>
          </p:cNvPr>
          <p:cNvSpPr>
            <a:spLocks noGrp="1"/>
          </p:cNvSpPr>
          <p:nvPr>
            <p:ph type="title"/>
          </p:nvPr>
        </p:nvSpPr>
        <p:spPr>
          <a:xfrm>
            <a:off x="1099265" y="685800"/>
            <a:ext cx="7525512" cy="838200"/>
          </a:xfrm>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4320D819-8BF9-4DD6-9E1D-4D73C9E1A155}"/>
              </a:ext>
            </a:extLst>
          </p:cNvPr>
          <p:cNvSpPr>
            <a:spLocks noGrp="1"/>
          </p:cNvSpPr>
          <p:nvPr>
            <p:ph idx="1"/>
          </p:nvPr>
        </p:nvSpPr>
        <p:spPr>
          <a:xfrm>
            <a:off x="526312" y="1680192"/>
            <a:ext cx="8077200" cy="4956048"/>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Lack of Uniformity and Consistency?</a:t>
            </a:r>
          </a:p>
          <a:p>
            <a:pPr lvl="1" algn="just">
              <a:lnSpc>
                <a:spcPct val="150000"/>
              </a:lnSpc>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More than 3,200 </a:t>
            </a:r>
            <a:r>
              <a:rPr lang="en-US" dirty="0" err="1">
                <a:latin typeface="Times New Roman" panose="02020603050405020304" pitchFamily="18" charset="0"/>
                <a:cs typeface="Times New Roman" panose="02020603050405020304" pitchFamily="18" charset="0"/>
              </a:rPr>
              <a:t>BITs</a:t>
            </a:r>
            <a:r>
              <a:rPr lang="en-US" dirty="0">
                <a:latin typeface="Times New Roman" panose="02020603050405020304" pitchFamily="18" charset="0"/>
                <a:cs typeface="Times New Roman" panose="02020603050405020304" pitchFamily="18" charset="0"/>
              </a:rPr>
              <a:t> with widely differing substantive standards</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Different generations of </a:t>
            </a:r>
            <a:r>
              <a:rPr lang="en-US" dirty="0" err="1">
                <a:latin typeface="Times New Roman" panose="02020603050405020304" pitchFamily="18" charset="0"/>
                <a:cs typeface="Times New Roman" panose="02020603050405020304" pitchFamily="18" charset="0"/>
              </a:rPr>
              <a:t>BITs</a:t>
            </a:r>
            <a:r>
              <a:rPr lang="en-US" dirty="0">
                <a:latin typeface="Times New Roman" panose="02020603050405020304" pitchFamily="18" charset="0"/>
                <a:cs typeface="Times New Roman" panose="02020603050405020304" pitchFamily="18" charset="0"/>
              </a:rPr>
              <a:t> – 1970s versus 2020: widely differing standards based on widely different national objectives in different pairs of states – language, culture, stage of development, political climate</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Deliberate policy choices between different sets of nations or geographic regions – no one size fits all; no uniformity (and no desire by states for uniformity)</a:t>
            </a:r>
          </a:p>
          <a:p>
            <a:pPr lvl="1" algn="just">
              <a:buClr>
                <a:srgbClr val="000000"/>
              </a:buClr>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MIC denies states autonomy to choose own solutions and dispute </a:t>
            </a:r>
            <a:r>
              <a:rPr lang="en-US">
                <a:latin typeface="Times New Roman" panose="02020603050405020304" pitchFamily="18" charset="0"/>
                <a:cs typeface="Times New Roman" panose="02020603050405020304" pitchFamily="18" charset="0"/>
              </a:rPr>
              <a:t>resolution mechanisms; instead, </a:t>
            </a:r>
            <a:r>
              <a:rPr lang="en-US" dirty="0">
                <a:latin typeface="Times New Roman" panose="02020603050405020304" pitchFamily="18" charset="0"/>
                <a:cs typeface="Times New Roman" panose="02020603050405020304" pitchFamily="18" charset="0"/>
              </a:rPr>
              <a:t>imposes single, Euro-centric set of standards </a:t>
            </a: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C16EDDE5-AF23-4225-B5A6-912BDEA161A0}"/>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35</a:t>
            </a:fld>
            <a:endParaRPr lang="en-GB" dirty="0"/>
          </a:p>
        </p:txBody>
      </p:sp>
    </p:spTree>
    <p:extLst>
      <p:ext uri="{BB962C8B-B14F-4D97-AF65-F5344CB8AC3E}">
        <p14:creationId xmlns:p14="http://schemas.microsoft.com/office/powerpoint/2010/main" val="14091535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20D819-8BF9-4DD6-9E1D-4D73C9E1A155}"/>
              </a:ext>
            </a:extLst>
          </p:cNvPr>
          <p:cNvSpPr>
            <a:spLocks noGrp="1"/>
          </p:cNvSpPr>
          <p:nvPr>
            <p:ph idx="1"/>
          </p:nvPr>
        </p:nvSpPr>
        <p:spPr>
          <a:xfrm>
            <a:off x="609600" y="1600200"/>
            <a:ext cx="8077200" cy="4956048"/>
          </a:xfrm>
        </p:spPr>
        <p:txBody>
          <a:bodyPr/>
          <a:lstStyle/>
          <a:p>
            <a:pPr marL="0" lvl="1" indent="0" algn="just">
              <a:lnSpc>
                <a:spcPct val="150000"/>
              </a:lnSpc>
              <a:buClr>
                <a:srgbClr val="000000"/>
              </a:buClr>
              <a:buNone/>
            </a:pPr>
            <a:r>
              <a:rPr lang="en-US" sz="2800" b="1" dirty="0">
                <a:latin typeface="Times New Roman" panose="02020603050405020304" pitchFamily="18" charset="0"/>
                <a:cs typeface="Times New Roman" panose="02020603050405020304" pitchFamily="18" charset="0"/>
              </a:rPr>
              <a:t>Lack of Uniformity and Consistency?</a:t>
            </a:r>
          </a:p>
          <a:p>
            <a:pPr lvl="1" algn="just">
              <a:lnSpc>
                <a:spcPct val="150000"/>
              </a:lnSpc>
              <a:buClr>
                <a:srgbClr val="000000"/>
              </a:buClr>
              <a:buFont typeface="Arial" panose="020B0604020202020204" pitchFamily="34" charset="0"/>
              <a:buChar char="•"/>
            </a:pPr>
            <a:r>
              <a:rPr lang="en-US" sz="1800" dirty="0">
                <a:solidFill>
                  <a:srgbClr val="000000"/>
                </a:solidFill>
                <a:latin typeface="Times New Roman" panose="02020603050405020304" pitchFamily="18" charset="0"/>
                <a:ea typeface="Calibri" panose="020F0502020204030204" pitchFamily="34" charset="0"/>
              </a:rPr>
              <a:t>Is there real lack of consistency?</a:t>
            </a:r>
          </a:p>
          <a:p>
            <a:pPr lvl="2" algn="just">
              <a:buClr>
                <a:srgbClr val="000000"/>
              </a:buClr>
            </a:pPr>
            <a:r>
              <a:rPr lang="en-US" sz="1800" dirty="0">
                <a:solidFill>
                  <a:srgbClr val="000000"/>
                </a:solidFill>
                <a:latin typeface="Times New Roman" panose="02020603050405020304" pitchFamily="18" charset="0"/>
                <a:ea typeface="Calibri" panose="020F0502020204030204" pitchFamily="34" charset="0"/>
              </a:rPr>
              <a:t>Relatively few issues as to which different tribunals actually interpret and apply identical provisions in a materially different way (e.g., FET, MFN)</a:t>
            </a:r>
          </a:p>
          <a:p>
            <a:pPr lvl="2" algn="just">
              <a:buClr>
                <a:srgbClr val="000000"/>
              </a:buClr>
            </a:pPr>
            <a:r>
              <a:rPr lang="en-GB" sz="1800" dirty="0">
                <a:solidFill>
                  <a:srgbClr val="000000"/>
                </a:solidFill>
                <a:latin typeface="Times New Roman" panose="02020603050405020304" pitchFamily="18" charset="0"/>
                <a:ea typeface="Calibri" panose="020F0502020204030204" pitchFamily="34" charset="0"/>
              </a:rPr>
              <a:t>Inevitable differences in emphasis and reasoning in different decisions, even with identical provisions –</a:t>
            </a:r>
            <a:r>
              <a:rPr lang="en-US" sz="1800" dirty="0">
                <a:solidFill>
                  <a:srgbClr val="000000"/>
                </a:solidFill>
                <a:latin typeface="Times New Roman" panose="02020603050405020304" pitchFamily="18" charset="0"/>
                <a:ea typeface="Calibri" panose="020F0502020204030204" pitchFamily="34" charset="0"/>
              </a:rPr>
              <a:t> occurs in virtually all national legal systems and is very unlikely to disappear entirely in a permanent court; is also not harmful </a:t>
            </a:r>
          </a:p>
          <a:p>
            <a:pPr lvl="2" algn="just">
              <a:buClr>
                <a:srgbClr val="000000"/>
              </a:buClr>
            </a:pPr>
            <a:r>
              <a:rPr lang="en-US" sz="1800" dirty="0">
                <a:solidFill>
                  <a:srgbClr val="000000"/>
                </a:solidFill>
                <a:latin typeface="Times New Roman" panose="02020603050405020304" pitchFamily="18" charset="0"/>
                <a:ea typeface="Calibri" panose="020F0502020204030204" pitchFamily="34" charset="0"/>
              </a:rPr>
              <a:t>Consequences of “wrong” decisions for other tribunals are limited – future tribunals are not bound by “wrong” decisions</a:t>
            </a:r>
          </a:p>
          <a:p>
            <a:pPr lvl="1" algn="just">
              <a:lnSpc>
                <a:spcPct val="150000"/>
              </a:lnSpc>
              <a:buClr>
                <a:srgbClr val="000000"/>
              </a:buClr>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lvl="1" algn="just">
              <a:lnSpc>
                <a:spcPct val="150000"/>
              </a:lnSpc>
              <a:buClr>
                <a:srgbClr val="000000"/>
              </a:buClr>
              <a:buFont typeface="Arial" panose="020B0604020202020204" pitchFamily="34" charset="0"/>
              <a:buChar char="•"/>
            </a:pPr>
            <a:endParaRPr lang="en-US" sz="1800" dirty="0">
              <a:solidFill>
                <a:srgbClr val="000000"/>
              </a:solidFill>
              <a:latin typeface="Times New Roman" panose="02020603050405020304" pitchFamily="18" charset="0"/>
              <a:ea typeface="Calibri" panose="020F0502020204030204" pitchFamily="34" charset="0"/>
            </a:endParaRPr>
          </a:p>
          <a:p>
            <a:pPr marL="509588" lvl="1" indent="-395288" algn="just">
              <a:lnSpc>
                <a:spcPct val="150000"/>
              </a:lnSpc>
              <a:spcAft>
                <a:spcPct val="40000"/>
              </a:spcAft>
              <a:buFont typeface="Arial" panose="020B0604020202020204" pitchFamily="34" charset="0"/>
              <a:buChar char="•"/>
            </a:pPr>
            <a:endParaRPr lang="en-US" sz="1800" dirty="0">
              <a:solidFill>
                <a:srgbClr val="FF0000"/>
              </a:solidFill>
              <a:latin typeface="Times New Roman" panose="02020603050405020304" pitchFamily="18" charset="0"/>
              <a:cs typeface="Times New Roman" panose="02020603050405020304" pitchFamily="18" charset="0"/>
            </a:endParaRPr>
          </a:p>
          <a:p>
            <a:pPr marL="509588" lvl="1" indent="-395288" algn="just">
              <a:lnSpc>
                <a:spcPct val="150000"/>
              </a:lnSpc>
              <a:spcAft>
                <a:spcPct val="40000"/>
              </a:spcAft>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C16EDDE5-AF23-4225-B5A6-912BDEA161A0}"/>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36</a:t>
            </a:fld>
            <a:endParaRPr lang="en-GB" dirty="0"/>
          </a:p>
        </p:txBody>
      </p:sp>
      <p:sp>
        <p:nvSpPr>
          <p:cNvPr id="6" name="Title 5">
            <a:extLst>
              <a:ext uri="{FF2B5EF4-FFF2-40B4-BE49-F238E27FC236}">
                <a16:creationId xmlns:a16="http://schemas.microsoft.com/office/drawing/2014/main" id="{D420D37E-8283-4068-BFAD-A0B8AFFF85C1}"/>
              </a:ext>
            </a:extLst>
          </p:cNvPr>
          <p:cNvSpPr>
            <a:spLocks noGrp="1"/>
          </p:cNvSpPr>
          <p:nvPr>
            <p:ph type="title"/>
          </p:nvPr>
        </p:nvSpPr>
        <p:spPr/>
        <p:txBody>
          <a:bodyPr/>
          <a:lstStyle/>
          <a:p>
            <a:r>
              <a:rPr lang="en-GB" dirty="0"/>
              <a:t>IV.  Multilateral Investment Court: </a:t>
            </a:r>
            <a:br>
              <a:rPr lang="en-GB" dirty="0"/>
            </a:br>
            <a:r>
              <a:rPr lang="en-GB" dirty="0"/>
              <a:t>History Repeated?</a:t>
            </a:r>
          </a:p>
        </p:txBody>
      </p:sp>
    </p:spTree>
    <p:extLst>
      <p:ext uri="{BB962C8B-B14F-4D97-AF65-F5344CB8AC3E}">
        <p14:creationId xmlns:p14="http://schemas.microsoft.com/office/powerpoint/2010/main" val="21262433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6FB81-D7A1-48D1-94C1-C67B33DA6385}"/>
              </a:ext>
            </a:extLst>
          </p:cNvPr>
          <p:cNvSpPr>
            <a:spLocks noGrp="1"/>
          </p:cNvSpPr>
          <p:nvPr>
            <p:ph type="title"/>
          </p:nvPr>
        </p:nvSpPr>
        <p:spPr>
          <a:xfrm>
            <a:off x="1138251" y="914399"/>
            <a:ext cx="7525512" cy="369871"/>
          </a:xfrm>
        </p:spPr>
        <p:txBody>
          <a:bodyPr/>
          <a:lstStyle/>
          <a:p>
            <a:r>
              <a:rPr lang="en-GB" dirty="0"/>
              <a:t>IV.  Multilateral Investment Court: </a:t>
            </a:r>
            <a:br>
              <a:rPr lang="en-GB" dirty="0"/>
            </a:br>
            <a:r>
              <a:rPr lang="en-GB" dirty="0"/>
              <a:t>History Repeated?</a:t>
            </a:r>
          </a:p>
        </p:txBody>
      </p:sp>
      <p:sp>
        <p:nvSpPr>
          <p:cNvPr id="3" name="Content Placeholder 2">
            <a:extLst>
              <a:ext uri="{FF2B5EF4-FFF2-40B4-BE49-F238E27FC236}">
                <a16:creationId xmlns:a16="http://schemas.microsoft.com/office/drawing/2014/main" id="{4320D819-8BF9-4DD6-9E1D-4D73C9E1A155}"/>
              </a:ext>
            </a:extLst>
          </p:cNvPr>
          <p:cNvSpPr>
            <a:spLocks noGrp="1"/>
          </p:cNvSpPr>
          <p:nvPr>
            <p:ph idx="1"/>
          </p:nvPr>
        </p:nvSpPr>
        <p:spPr>
          <a:xfrm>
            <a:off x="609600" y="1600200"/>
            <a:ext cx="8077200" cy="4956048"/>
          </a:xfrm>
        </p:spPr>
        <p:txBody>
          <a:bodyPr/>
          <a:lstStyle/>
          <a:p>
            <a:pPr marL="0" marR="0" lvl="1" indent="0" algn="just">
              <a:spcAft>
                <a:spcPts val="1200"/>
              </a:spcAft>
              <a:buClr>
                <a:srgbClr val="000000"/>
              </a:buClr>
              <a:buSzPts val="1200"/>
              <a:buNone/>
            </a:pPr>
            <a:r>
              <a:rPr lang="en-GB" sz="2800" b="1" dirty="0">
                <a:solidFill>
                  <a:srgbClr val="000000"/>
                </a:solidFill>
                <a:latin typeface="Times New Roman" panose="02020603050405020304" pitchFamily="18" charset="0"/>
              </a:rPr>
              <a:t>Lack of Uniformity and Consistency?</a:t>
            </a:r>
          </a:p>
          <a:p>
            <a:pPr marR="0" lvl="1" algn="just">
              <a:spcAft>
                <a:spcPts val="1200"/>
              </a:spcAft>
              <a:buClr>
                <a:srgbClr val="000000"/>
              </a:buClr>
              <a:buSzPts val="1200"/>
              <a:buFont typeface="Arial" panose="020B0604020202020204" pitchFamily="34" charset="0"/>
              <a:buChar char="•"/>
            </a:pPr>
            <a:r>
              <a:rPr lang="en-GB" sz="1800" dirty="0">
                <a:solidFill>
                  <a:srgbClr val="000000"/>
                </a:solidFill>
                <a:latin typeface="Times New Roman" panose="02020603050405020304" pitchFamily="18" charset="0"/>
              </a:rPr>
              <a:t>Insofar as there are material differences in interpretation of broadly-phrased standards (like FET or MFN), the appropriate response to disagreement with particular interpretations is for States to:</a:t>
            </a:r>
          </a:p>
          <a:p>
            <a:pPr lvl="2" algn="just">
              <a:spcAft>
                <a:spcPts val="1200"/>
              </a:spcAft>
              <a:buClr>
                <a:srgbClr val="000000"/>
              </a:buClr>
              <a:buSzPts val="1200"/>
            </a:pPr>
            <a:r>
              <a:rPr lang="en-GB" sz="1800" dirty="0">
                <a:solidFill>
                  <a:srgbClr val="000000"/>
                </a:solidFill>
                <a:latin typeface="Times New Roman" panose="02020603050405020304" pitchFamily="18" charset="0"/>
              </a:rPr>
              <a:t>Present their arguments to tribunal, explain transparently why one standard is preferable to another;</a:t>
            </a:r>
          </a:p>
          <a:p>
            <a:pPr lvl="2" algn="just">
              <a:spcAft>
                <a:spcPts val="1200"/>
              </a:spcAft>
              <a:buClr>
                <a:srgbClr val="000000"/>
              </a:buClr>
              <a:buSzPts val="1200"/>
            </a:pPr>
            <a:r>
              <a:rPr lang="en-GB" sz="1800" dirty="0">
                <a:solidFill>
                  <a:srgbClr val="000000"/>
                </a:solidFill>
                <a:latin typeface="Times New Roman" panose="02020603050405020304" pitchFamily="18" charset="0"/>
              </a:rPr>
              <a:t>Transparently adopt interpretations of treaties;</a:t>
            </a:r>
          </a:p>
          <a:p>
            <a:pPr lvl="2" algn="just">
              <a:spcAft>
                <a:spcPts val="1200"/>
              </a:spcAft>
              <a:buClr>
                <a:srgbClr val="000000"/>
              </a:buClr>
              <a:buSzPts val="1200"/>
            </a:pPr>
            <a:r>
              <a:rPr lang="en-GB" sz="1800" dirty="0">
                <a:solidFill>
                  <a:srgbClr val="000000"/>
                </a:solidFill>
                <a:latin typeface="Times New Roman" panose="02020603050405020304" pitchFamily="18" charset="0"/>
              </a:rPr>
              <a:t>Transparently amend treaties which are interpreted in ways that States do not support</a:t>
            </a:r>
          </a:p>
          <a:p>
            <a:pPr lvl="1" algn="just">
              <a:spcAft>
                <a:spcPts val="1200"/>
              </a:spcAft>
              <a:buClr>
                <a:srgbClr val="000000"/>
              </a:buClr>
              <a:buSzPts val="1200"/>
              <a:buFont typeface="Arial" panose="020B0604020202020204" pitchFamily="34" charset="0"/>
              <a:buChar char="•"/>
            </a:pPr>
            <a:r>
              <a:rPr lang="en-GB" sz="1800" dirty="0">
                <a:solidFill>
                  <a:srgbClr val="000000"/>
                </a:solidFill>
                <a:latin typeface="Times New Roman" panose="02020603050405020304" pitchFamily="18" charset="0"/>
              </a:rPr>
              <a:t>The legitimate and politically-accountable manner to make changes to substantive standards. </a:t>
            </a:r>
            <a:r>
              <a:rPr lang="en-GB" sz="1800" b="1" i="1" dirty="0">
                <a:solidFill>
                  <a:srgbClr val="000000"/>
                </a:solidFill>
                <a:latin typeface="Times New Roman" panose="02020603050405020304" pitchFamily="18" charset="0"/>
              </a:rPr>
              <a:t>Not</a:t>
            </a:r>
            <a:r>
              <a:rPr lang="en-GB" sz="1800" dirty="0">
                <a:solidFill>
                  <a:srgbClr val="000000"/>
                </a:solidFill>
                <a:latin typeface="Times New Roman" panose="02020603050405020304" pitchFamily="18" charset="0"/>
              </a:rPr>
              <a:t> through packing tribunals with sympathetic judges; that is neither fair nor politically accountable</a:t>
            </a:r>
            <a:endParaRPr lang="en-US" sz="1800" dirty="0">
              <a:solidFill>
                <a:srgbClr val="000000"/>
              </a:solidFill>
              <a:latin typeface="Times New Roman" panose="02020603050405020304" pitchFamily="18" charset="0"/>
            </a:endParaRPr>
          </a:p>
          <a:p>
            <a:pPr marL="509588" lvl="1" indent="-395288" algn="just">
              <a:spcAft>
                <a:spcPct val="40000"/>
              </a:spcAft>
              <a:buFont typeface="Arial" panose="020B0604020202020204" pitchFamily="34" charset="0"/>
              <a:buChar char="•"/>
            </a:pPr>
            <a:endParaRPr lang="en-US" sz="1800" dirty="0">
              <a:solidFill>
                <a:srgbClr val="FF0000"/>
              </a:solidFill>
              <a:latin typeface="Times New Roman" panose="02020603050405020304" pitchFamily="18" charset="0"/>
              <a:cs typeface="Times New Roman" panose="02020603050405020304" pitchFamily="18" charset="0"/>
            </a:endParaRPr>
          </a:p>
          <a:p>
            <a:pPr marL="509588" lvl="1" indent="-395288" algn="just">
              <a:spcAft>
                <a:spcPct val="40000"/>
              </a:spcAft>
              <a:buFont typeface="Arial" panose="020B0604020202020204" pitchFamily="34" charset="0"/>
              <a:buChar char="•"/>
            </a:pPr>
            <a:endParaRPr lang="en-US" sz="1800" dirty="0">
              <a:latin typeface="Times New Roman" panose="02020603050405020304" pitchFamily="18" charset="0"/>
              <a:cs typeface="Times New Roman" panose="02020603050405020304" pitchFamily="18" charset="0"/>
            </a:endParaRPr>
          </a:p>
          <a:p>
            <a:pPr marL="285750" indent="-285750" algn="just">
              <a:lnSpc>
                <a:spcPct val="100000"/>
              </a:lnSpc>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p:txBody>
      </p:sp>
      <p:sp>
        <p:nvSpPr>
          <p:cNvPr id="4" name="Slide Number Placeholder 1">
            <a:extLst>
              <a:ext uri="{FF2B5EF4-FFF2-40B4-BE49-F238E27FC236}">
                <a16:creationId xmlns:a16="http://schemas.microsoft.com/office/drawing/2014/main" id="{C16EDDE5-AF23-4225-B5A6-912BDEA161A0}"/>
              </a:ext>
            </a:extLst>
          </p:cNvPr>
          <p:cNvSpPr>
            <a:spLocks noGrp="1"/>
          </p:cNvSpPr>
          <p:nvPr>
            <p:ph type="sldNum" sz="quarter" idx="12"/>
          </p:nvPr>
        </p:nvSpPr>
        <p:spPr>
          <a:xfrm>
            <a:off x="8686800" y="6556248"/>
            <a:ext cx="457200" cy="301752"/>
          </a:xfrm>
        </p:spPr>
        <p:txBody>
          <a:bodyPr/>
          <a:lstStyle/>
          <a:p>
            <a:fld id="{7BEEA05B-8BAC-4773-BE79-5404FBF80D3C}" type="slidenum">
              <a:rPr lang="en-GB" smtClean="0"/>
              <a:pPr/>
              <a:t>37</a:t>
            </a:fld>
            <a:endParaRPr lang="en-GB" dirty="0"/>
          </a:p>
        </p:txBody>
      </p:sp>
    </p:spTree>
    <p:extLst>
      <p:ext uri="{BB962C8B-B14F-4D97-AF65-F5344CB8AC3E}">
        <p14:creationId xmlns:p14="http://schemas.microsoft.com/office/powerpoint/2010/main" val="25564991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4DD2077-AB08-44AB-9124-F0269659188B}"/>
              </a:ext>
            </a:extLst>
          </p:cNvPr>
          <p:cNvPicPr>
            <a:picLocks noChangeAspect="1"/>
          </p:cNvPicPr>
          <p:nvPr/>
        </p:nvPicPr>
        <p:blipFill>
          <a:blip r:embed="rId2"/>
          <a:stretch>
            <a:fillRect/>
          </a:stretch>
        </p:blipFill>
        <p:spPr>
          <a:xfrm>
            <a:off x="914400" y="1665250"/>
            <a:ext cx="3417533" cy="4995303"/>
          </a:xfrm>
          <a:prstGeom prst="rect">
            <a:avLst/>
          </a:prstGeom>
        </p:spPr>
      </p:pic>
      <p:sp>
        <p:nvSpPr>
          <p:cNvPr id="3" name="Slide Number Placeholder 2">
            <a:extLst>
              <a:ext uri="{FF2B5EF4-FFF2-40B4-BE49-F238E27FC236}">
                <a16:creationId xmlns:a16="http://schemas.microsoft.com/office/drawing/2014/main" id="{3AB04489-00C8-4C39-984F-6A0A0758BB5E}"/>
              </a:ext>
            </a:extLst>
          </p:cNvPr>
          <p:cNvSpPr>
            <a:spLocks noGrp="1"/>
          </p:cNvSpPr>
          <p:nvPr>
            <p:ph type="sldNum" sz="quarter" idx="12"/>
          </p:nvPr>
        </p:nvSpPr>
        <p:spPr/>
        <p:txBody>
          <a:bodyPr/>
          <a:lstStyle/>
          <a:p>
            <a:fld id="{753A48CE-E9AB-489B-86A2-3A8F23434D1B}" type="slidenum">
              <a:rPr lang="en-GB" smtClean="0"/>
              <a:t>38</a:t>
            </a:fld>
            <a:endParaRPr lang="en-GB" dirty="0"/>
          </a:p>
        </p:txBody>
      </p:sp>
      <p:sp>
        <p:nvSpPr>
          <p:cNvPr id="4" name="Title 1">
            <a:extLst>
              <a:ext uri="{FF2B5EF4-FFF2-40B4-BE49-F238E27FC236}">
                <a16:creationId xmlns:a16="http://schemas.microsoft.com/office/drawing/2014/main" id="{B133C20E-F766-4470-B625-3BB0FAAC4DD8}"/>
              </a:ext>
            </a:extLst>
          </p:cNvPr>
          <p:cNvSpPr txBox="1">
            <a:spLocks/>
          </p:cNvSpPr>
          <p:nvPr/>
        </p:nvSpPr>
        <p:spPr>
          <a:xfrm>
            <a:off x="762000" y="609600"/>
            <a:ext cx="7525512" cy="369871"/>
          </a:xfrm>
          <a:prstGeom prst="rect">
            <a:avLst/>
          </a:prstGeom>
        </p:spPr>
        <p:txBody>
          <a:bodyPr/>
          <a:lstStyle>
            <a:lvl1pPr algn="l" defTabSz="685800" rtl="0" eaLnBrk="1" latinLnBrk="0" hangingPunct="1">
              <a:lnSpc>
                <a:spcPct val="90000"/>
              </a:lnSpc>
              <a:spcBef>
                <a:spcPct val="0"/>
              </a:spcBef>
              <a:buNone/>
              <a:defRPr sz="3200" b="1" i="1" kern="1200">
                <a:solidFill>
                  <a:schemeClr val="tx1"/>
                </a:solidFill>
                <a:latin typeface="Times New Roman" panose="02020603050405020304" pitchFamily="18" charset="0"/>
                <a:ea typeface="+mj-ea"/>
                <a:cs typeface="Times New Roman" panose="02020603050405020304" pitchFamily="18" charset="0"/>
              </a:defRPr>
            </a:lvl1pPr>
          </a:lstStyle>
          <a:p>
            <a:pPr marL="571500" indent="-571500">
              <a:buAutoNum type="romanUcPeriod" startAt="4"/>
            </a:pPr>
            <a:r>
              <a:rPr lang="en-GB" dirty="0"/>
              <a:t>Multilateral Investment Court: </a:t>
            </a:r>
          </a:p>
          <a:p>
            <a:r>
              <a:rPr lang="en-GB" dirty="0"/>
              <a:t>History Repeated?</a:t>
            </a:r>
          </a:p>
        </p:txBody>
      </p:sp>
      <p:sp>
        <p:nvSpPr>
          <p:cNvPr id="5" name="Content Placeholder 4">
            <a:extLst>
              <a:ext uri="{FF2B5EF4-FFF2-40B4-BE49-F238E27FC236}">
                <a16:creationId xmlns:a16="http://schemas.microsoft.com/office/drawing/2014/main" id="{FEF57087-F686-47A7-BEE4-207EE3CD9D2E}"/>
              </a:ext>
            </a:extLst>
          </p:cNvPr>
          <p:cNvSpPr txBox="1">
            <a:spLocks/>
          </p:cNvSpPr>
          <p:nvPr/>
        </p:nvSpPr>
        <p:spPr>
          <a:xfrm>
            <a:off x="4617720" y="3352800"/>
            <a:ext cx="4069080" cy="2438400"/>
          </a:xfrm>
          <a:prstGeom prst="rect">
            <a:avLst/>
          </a:prstGeom>
        </p:spPr>
        <p:txBody>
          <a:bodyPr anchor="ctr" anchorCtr="0"/>
          <a:lstStyle>
            <a:lvl1pPr marL="0" indent="0" algn="l" defTabSz="685800" rtl="0" eaLnBrk="1" latinLnBrk="0" hangingPunct="1">
              <a:lnSpc>
                <a:spcPct val="90000"/>
              </a:lnSpc>
              <a:spcBef>
                <a:spcPts val="750"/>
              </a:spcBef>
              <a:buFontTx/>
              <a:buNone/>
              <a:defRPr sz="2400" kern="1200">
                <a:solidFill>
                  <a:schemeClr val="tx1"/>
                </a:solidFill>
                <a:latin typeface="Arial" panose="020B0604020202020204" pitchFamily="34" charset="0"/>
                <a:ea typeface="+mn-ea"/>
                <a:cs typeface="Arial" panose="020B0604020202020204" pitchFamily="34" charset="0"/>
              </a:defRPr>
            </a:lvl1pPr>
            <a:lvl2pPr marL="411480" indent="-411480" algn="l" defTabSz="685800" rtl="0" eaLnBrk="1" latinLnBrk="0" hangingPunct="1">
              <a:lnSpc>
                <a:spcPct val="100000"/>
              </a:lnSpc>
              <a:spcBef>
                <a:spcPts val="800"/>
              </a:spcBef>
              <a:buClr>
                <a:srgbClr val="872434"/>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640080" indent="-228600" algn="l" defTabSz="685800" rtl="0" eaLnBrk="1" latinLnBrk="0" hangingPunct="1">
              <a:lnSpc>
                <a:spcPct val="100000"/>
              </a:lnSpc>
              <a:spcBef>
                <a:spcPts val="500"/>
              </a:spcBef>
              <a:buClr>
                <a:srgbClr val="7F7F7F"/>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877824" indent="-228600" algn="l" defTabSz="685800" rtl="0" eaLnBrk="1" latinLnBrk="0" hangingPunct="1">
              <a:lnSpc>
                <a:spcPct val="100000"/>
              </a:lnSpc>
              <a:spcBef>
                <a:spcPts val="400"/>
              </a:spcBef>
              <a:buClr>
                <a:srgbClr val="7F7F7F"/>
              </a:buClr>
              <a:buSzPct val="9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13716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5pPr>
            <a:lvl6pPr marL="17145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6pPr>
            <a:lvl7pPr marL="20574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7pPr>
            <a:lvl8pPr marL="24003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8pPr>
            <a:lvl9pPr marL="2743200" indent="0" algn="l" defTabSz="685800" rtl="0" eaLnBrk="1" latinLnBrk="0" hangingPunct="1">
              <a:lnSpc>
                <a:spcPct val="90000"/>
              </a:lnSpc>
              <a:spcBef>
                <a:spcPts val="375"/>
              </a:spcBef>
              <a:buFontTx/>
              <a:buNone/>
              <a:defRPr sz="1800" kern="1200">
                <a:solidFill>
                  <a:schemeClr val="tx1"/>
                </a:solidFill>
                <a:latin typeface="Arial" panose="020B0604020202020204" pitchFamily="34" charset="0"/>
                <a:ea typeface="+mn-ea"/>
                <a:cs typeface="Arial" panose="020B0604020202020204" pitchFamily="34" charset="0"/>
              </a:defRPr>
            </a:lvl9pPr>
          </a:lstStyle>
          <a:p>
            <a:pPr marL="342900" indent="-342900" algn="just">
              <a:buClr>
                <a:schemeClr val="bg1"/>
              </a:buClr>
              <a:buFont typeface="Arial" panose="020B0604020202020204" pitchFamily="34" charset="0"/>
              <a:buChar char="•"/>
            </a:pPr>
            <a:r>
              <a:rPr lang="en-US" sz="2200" b="1" i="1">
                <a:latin typeface="Times New Roman" panose="02020603050405020304" pitchFamily="18" charset="0"/>
                <a:cs typeface="Times New Roman" panose="02020603050405020304" pitchFamily="18" charset="0"/>
              </a:rPr>
              <a:t>1933 Reichs Directive: </a:t>
            </a:r>
            <a:r>
              <a:rPr lang="en-GB" sz="2200">
                <a:latin typeface="Times New Roman" panose="02020603050405020304" pitchFamily="18" charset="0"/>
                <a:cs typeface="Times New Roman" panose="02020603050405020304" pitchFamily="18" charset="0"/>
              </a:rPr>
              <a:t>“</a:t>
            </a:r>
            <a:r>
              <a:rPr lang="en-GB" sz="2200" b="1" i="1">
                <a:latin typeface="Times New Roman" panose="02020603050405020304" pitchFamily="18" charset="0"/>
                <a:cs typeface="Times New Roman" panose="02020603050405020304" pitchFamily="18" charset="0"/>
              </a:rPr>
              <a:t>[a]ll disputes arising from contracts between the Reich and private individuals are in principle to be brought to a decision before the state courts…</a:t>
            </a:r>
            <a:r>
              <a:rPr lang="en-GB" sz="2200">
                <a:latin typeface="Times New Roman" panose="02020603050405020304" pitchFamily="18" charset="0"/>
                <a:cs typeface="Times New Roman" panose="02020603050405020304" pitchFamily="18" charset="0"/>
              </a:rPr>
              <a:t>”  </a:t>
            </a:r>
            <a:r>
              <a:rPr lang="en-US" sz="2200">
                <a:latin typeface="Times New Roman" panose="02020603050405020304" pitchFamily="18" charset="0"/>
                <a:cs typeface="Times New Roman" panose="02020603050405020304" pitchFamily="18" charset="0"/>
              </a:rPr>
              <a:t> </a:t>
            </a:r>
            <a:endParaRPr lang="en-GB" sz="2200">
              <a:latin typeface="Times New Roman" panose="02020603050405020304" pitchFamily="18" charset="0"/>
              <a:cs typeface="Times New Roman" panose="02020603050405020304" pitchFamily="18" charset="0"/>
            </a:endParaRPr>
          </a:p>
          <a:p>
            <a:pPr marL="342900" indent="-342900" algn="just">
              <a:buClr>
                <a:schemeClr val="bg1"/>
              </a:buClr>
              <a:buFont typeface="Arial" panose="020B0604020202020204" pitchFamily="34" charset="0"/>
              <a:buChar char="•"/>
            </a:pPr>
            <a:endParaRPr lang="en-US" sz="2000" b="1" i="1">
              <a:latin typeface="Times New Roman" panose="02020603050405020304" pitchFamily="18" charset="0"/>
              <a:cs typeface="Times New Roman" panose="02020603050405020304" pitchFamily="18" charset="0"/>
            </a:endParaRPr>
          </a:p>
          <a:p>
            <a:pPr marL="342900" indent="-342900" algn="just">
              <a:buClr>
                <a:schemeClr val="bg1"/>
              </a:buClr>
              <a:buFont typeface="Arial" panose="020B0604020202020204" pitchFamily="34" charset="0"/>
              <a:buChar char="•"/>
            </a:pPr>
            <a:endParaRPr lang="en-US" sz="2000" b="1" i="1">
              <a:latin typeface="Times New Roman" panose="02020603050405020304" pitchFamily="18"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574509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GB" dirty="0"/>
              <a:t>IV.  Multilateral Investment Court: </a:t>
            </a:r>
            <a:br>
              <a:rPr lang="en-GB" dirty="0"/>
            </a:br>
            <a:r>
              <a:rPr lang="en-GB" dirty="0"/>
              <a:t>History Repeated?</a:t>
            </a:r>
            <a:endParaRPr lang="en-US" dirty="0"/>
          </a:p>
        </p:txBody>
      </p:sp>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BEEA05B-8BAC-4773-BE79-5404FBF80D3C}" type="slidenum">
              <a:rPr kumimoji="0" lang="en-GB" sz="1200" b="0" i="0" u="none" strike="noStrike" kern="1200" cap="none" spc="0" normalizeH="0" baseline="0" noProof="0" smtClean="0">
                <a:ln>
                  <a:noFill/>
                </a:ln>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39</a:t>
            </a:fld>
            <a:endParaRPr kumimoji="0" lang="en-GB" sz="1200" b="0" i="0" u="none" strike="noStrike" kern="1200" cap="none" spc="0" normalizeH="0" baseline="0" noProof="0" dirty="0">
              <a:ln>
                <a:noFill/>
              </a:ln>
              <a:effectLst/>
              <a:uLnTx/>
              <a:uFillTx/>
              <a:latin typeface="Arial"/>
              <a:ea typeface="+mn-ea"/>
              <a:cs typeface="+mn-cs"/>
            </a:endParaRPr>
          </a:p>
        </p:txBody>
      </p:sp>
      <p:sp>
        <p:nvSpPr>
          <p:cNvPr id="5" name="Content Placeholder 4">
            <a:extLst>
              <a:ext uri="{FF2B5EF4-FFF2-40B4-BE49-F238E27FC236}">
                <a16:creationId xmlns:a16="http://schemas.microsoft.com/office/drawing/2014/main" id="{FD4A3397-0D2E-4CBF-BA3C-D567ABAA7D3B}"/>
              </a:ext>
            </a:extLst>
          </p:cNvPr>
          <p:cNvSpPr>
            <a:spLocks noGrp="1"/>
          </p:cNvSpPr>
          <p:nvPr>
            <p:ph idx="1"/>
          </p:nvPr>
        </p:nvSpPr>
        <p:spPr>
          <a:xfrm>
            <a:off x="556260" y="1981200"/>
            <a:ext cx="8031480" cy="4495800"/>
          </a:xfrm>
        </p:spPr>
        <p:txBody>
          <a:bodyPr/>
          <a:lstStyle/>
          <a:p>
            <a:pPr marL="342900" indent="-342900" algn="just">
              <a:buClr>
                <a:schemeClr val="bg1"/>
              </a:buClr>
              <a:buFont typeface="Arial" panose="020B0604020202020204" pitchFamily="34" charset="0"/>
              <a:buChar char="•"/>
            </a:pPr>
            <a:r>
              <a:rPr lang="en-US" sz="2100" b="1" i="1" dirty="0">
                <a:latin typeface="Times New Roman" panose="02020603050405020304" pitchFamily="18" charset="0"/>
                <a:cs typeface="Times New Roman" panose="02020603050405020304" pitchFamily="18" charset="0"/>
              </a:rPr>
              <a:t>1933 </a:t>
            </a:r>
            <a:r>
              <a:rPr lang="en-US" sz="2100" b="1" i="1" dirty="0" err="1">
                <a:latin typeface="Times New Roman" panose="02020603050405020304" pitchFamily="18" charset="0"/>
                <a:cs typeface="Times New Roman" panose="02020603050405020304" pitchFamily="18" charset="0"/>
              </a:rPr>
              <a:t>Reichs</a:t>
            </a:r>
            <a:r>
              <a:rPr lang="en-US" sz="2100" b="1" i="1" dirty="0">
                <a:latin typeface="Times New Roman" panose="02020603050405020304" pitchFamily="18" charset="0"/>
                <a:cs typeface="Times New Roman" panose="02020603050405020304" pitchFamily="18" charset="0"/>
              </a:rPr>
              <a:t> Directive</a:t>
            </a:r>
            <a:r>
              <a:rPr lang="en-US" sz="2100" b="1" dirty="0">
                <a:latin typeface="Times New Roman" panose="02020603050405020304" pitchFamily="18" charset="0"/>
                <a:cs typeface="Times New Roman" panose="02020603050405020304" pitchFamily="18" charset="0"/>
              </a:rPr>
              <a:t>:</a:t>
            </a:r>
            <a:r>
              <a:rPr lang="en-US" sz="2100" b="1" i="1" dirty="0">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“[the] advantages [of arbitration] are problematic in their nature and at any rate cannot compensate the disadvantage of </a:t>
            </a:r>
            <a:r>
              <a:rPr lang="en-US" sz="2100" b="1" i="1" dirty="0">
                <a:latin typeface="Times New Roman" panose="02020603050405020304" pitchFamily="18" charset="0"/>
                <a:cs typeface="Times New Roman" panose="02020603050405020304" pitchFamily="18" charset="0"/>
              </a:rPr>
              <a:t>far greater legal uncertainty of arbitration compared to litigation</a:t>
            </a:r>
            <a:r>
              <a:rPr lang="en-US" sz="2100" dirty="0">
                <a:latin typeface="Times New Roman" panose="02020603050405020304" pitchFamily="18" charset="0"/>
                <a:cs typeface="Times New Roman" panose="02020603050405020304" pitchFamily="18" charset="0"/>
              </a:rPr>
              <a:t>. Particularly because according to the prevailing opinion arbitrators are not bound by the applicable material law, because there is </a:t>
            </a:r>
            <a:r>
              <a:rPr lang="en-US" sz="2100" b="1" i="1" dirty="0">
                <a:latin typeface="Times New Roman" panose="02020603050405020304" pitchFamily="18" charset="0"/>
                <a:cs typeface="Times New Roman" panose="02020603050405020304" pitchFamily="18" charset="0"/>
              </a:rPr>
              <a:t>no principle of public nature of the proceedings</a:t>
            </a:r>
            <a:r>
              <a:rPr lang="en-US" sz="2100" dirty="0">
                <a:latin typeface="Times New Roman" panose="02020603050405020304" pitchFamily="18" charset="0"/>
                <a:cs typeface="Times New Roman" panose="02020603050405020304" pitchFamily="18" charset="0"/>
              </a:rPr>
              <a:t>, and because there is </a:t>
            </a:r>
            <a:r>
              <a:rPr lang="en-US" sz="2100" b="1" i="1" dirty="0">
                <a:latin typeface="Times New Roman" panose="02020603050405020304" pitchFamily="18" charset="0"/>
                <a:cs typeface="Times New Roman" panose="02020603050405020304" pitchFamily="18" charset="0"/>
              </a:rPr>
              <a:t>no safeguard like the stages of appeal</a:t>
            </a:r>
            <a:r>
              <a:rPr lang="en-US" sz="2100" dirty="0">
                <a:latin typeface="Times New Roman" panose="02020603050405020304" pitchFamily="18" charset="0"/>
                <a:cs typeface="Times New Roman" panose="02020603050405020304" pitchFamily="18" charset="0"/>
              </a:rPr>
              <a:t>, the organizational guarantees for the setup of an objective decision are far lower than in litigation, even if the arbitrators make every effort to ensure objectivity. Lastly, </a:t>
            </a:r>
            <a:r>
              <a:rPr lang="en-US" sz="2100" b="1" i="1" dirty="0">
                <a:latin typeface="Times New Roman" panose="02020603050405020304" pitchFamily="18" charset="0"/>
                <a:cs typeface="Times New Roman" panose="02020603050405020304" pitchFamily="18" charset="0"/>
              </a:rPr>
              <a:t>from a state policy point of view it has to be considered that an extension of arbitration ultimately presents a disturbance of the trust in the state courts and the state itself</a:t>
            </a:r>
            <a:r>
              <a:rPr lang="en-US" sz="2100" dirty="0">
                <a:latin typeface="Times New Roman" panose="02020603050405020304" pitchFamily="18" charset="0"/>
                <a:cs typeface="Times New Roman" panose="02020603050405020304" pitchFamily="18" charset="0"/>
              </a:rPr>
              <a:t>. [Therefore,] all disputes arising from contracts between the Reich and private individuals are in principle to be brought to a decision before state courts.”</a:t>
            </a: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5711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1E86D-4904-4A90-B688-37FD8AEFBFFA}"/>
              </a:ext>
            </a:extLst>
          </p:cNvPr>
          <p:cNvSpPr>
            <a:spLocks noGrp="1"/>
          </p:cNvSpPr>
          <p:nvPr>
            <p:ph type="title"/>
          </p:nvPr>
        </p:nvSpPr>
        <p:spPr/>
        <p:txBody>
          <a:bodyPr/>
          <a:lstStyle/>
          <a:p>
            <a:pPr marL="571500" indent="-571500">
              <a:buFont typeface="+mj-lt"/>
              <a:buAutoNum type="romanUcPeriod"/>
            </a:pPr>
            <a:r>
              <a:rPr lang="en-GB" dirty="0"/>
              <a:t>Investment Arbitration: A Recap</a:t>
            </a:r>
            <a:endParaRPr lang="en-US" dirty="0"/>
          </a:p>
        </p:txBody>
      </p:sp>
      <p:sp>
        <p:nvSpPr>
          <p:cNvPr id="3" name="Content Placeholder 2">
            <a:extLst>
              <a:ext uri="{FF2B5EF4-FFF2-40B4-BE49-F238E27FC236}">
                <a16:creationId xmlns:a16="http://schemas.microsoft.com/office/drawing/2014/main" id="{124CBCBE-3A73-4DEE-91F5-5D8F0C221E5D}"/>
              </a:ext>
            </a:extLst>
          </p:cNvPr>
          <p:cNvSpPr>
            <a:spLocks noGrp="1"/>
          </p:cNvSpPr>
          <p:nvPr>
            <p:ph idx="1"/>
          </p:nvPr>
        </p:nvSpPr>
        <p:spPr>
          <a:xfrm>
            <a:off x="419100" y="1676400"/>
            <a:ext cx="8305800" cy="4114800"/>
          </a:xfrm>
        </p:spPr>
        <p:txBody>
          <a:bodyPr/>
          <a:lstStyle/>
          <a:p>
            <a:pPr marL="411480" lvl="2" indent="0" algn="just">
              <a:buClr>
                <a:srgbClr val="000000"/>
              </a:buClr>
              <a:buNone/>
            </a:pPr>
            <a:endParaRPr lang="en-US" dirty="0">
              <a:latin typeface="Times New Roman" panose="02020603050405020304" pitchFamily="18" charset="0"/>
              <a:cs typeface="Times New Roman" panose="02020603050405020304" pitchFamily="18" charset="0"/>
            </a:endParaRPr>
          </a:p>
          <a:p>
            <a:pPr lvl="2" algn="just">
              <a:buClr>
                <a:srgbClr val="000000"/>
              </a:buClr>
            </a:pPr>
            <a:r>
              <a:rPr lang="en-GB" b="1" dirty="0">
                <a:latin typeface="Times New Roman" panose="02020603050405020304" pitchFamily="18" charset="0"/>
                <a:cs typeface="Times New Roman" panose="02020603050405020304" pitchFamily="18" charset="0"/>
              </a:rPr>
              <a:t>Diverse:</a:t>
            </a:r>
            <a:r>
              <a:rPr lang="en-GB" dirty="0">
                <a:latin typeface="Times New Roman" panose="02020603050405020304" pitchFamily="18" charset="0"/>
                <a:cs typeface="Times New Roman" panose="02020603050405020304" pitchFamily="18" charset="0"/>
              </a:rPr>
              <a:t> 3,200 </a:t>
            </a:r>
            <a:r>
              <a:rPr lang="en-GB" dirty="0" err="1">
                <a:latin typeface="Times New Roman" panose="02020603050405020304" pitchFamily="18" charset="0"/>
                <a:cs typeface="Times New Roman" panose="02020603050405020304" pitchFamily="18" charset="0"/>
              </a:rPr>
              <a:t>BITs</a:t>
            </a:r>
            <a:r>
              <a:rPr lang="en-GB" dirty="0">
                <a:latin typeface="Times New Roman" panose="02020603050405020304" pitchFamily="18" charset="0"/>
                <a:cs typeface="Times New Roman" panose="02020603050405020304" pitchFamily="18" charset="0"/>
              </a:rPr>
              <a:t> among all conceivable national pairs and regional groupings</a:t>
            </a:r>
            <a:endParaRPr lang="en-US" dirty="0">
              <a:latin typeface="Times New Roman" panose="02020603050405020304" pitchFamily="18" charset="0"/>
              <a:cs typeface="Times New Roman" panose="02020603050405020304" pitchFamily="18" charset="0"/>
            </a:endParaRPr>
          </a:p>
          <a:p>
            <a:pPr lvl="2" algn="just">
              <a:buClr>
                <a:srgbClr val="000000"/>
              </a:buClr>
            </a:pPr>
            <a:r>
              <a:rPr lang="en-GB" b="1" dirty="0">
                <a:latin typeface="Times New Roman" panose="02020603050405020304" pitchFamily="18" charset="0"/>
                <a:cs typeface="Times New Roman" panose="02020603050405020304" pitchFamily="18" charset="0"/>
              </a:rPr>
              <a:t>Flexible:</a:t>
            </a:r>
            <a:r>
              <a:rPr lang="en-GB" dirty="0">
                <a:latin typeface="Times New Roman" panose="02020603050405020304" pitchFamily="18" charset="0"/>
                <a:cs typeface="Times New Roman" panose="02020603050405020304" pitchFamily="18" charset="0"/>
              </a:rPr>
              <a:t> Individual states have tailored and adjusted substantive standards and procedures, depending on their needs and interests</a:t>
            </a:r>
            <a:endParaRPr lang="en-US" dirty="0">
              <a:latin typeface="Times New Roman" panose="02020603050405020304" pitchFamily="18" charset="0"/>
              <a:cs typeface="Times New Roman" panose="02020603050405020304" pitchFamily="18" charset="0"/>
            </a:endParaRPr>
          </a:p>
          <a:p>
            <a:pPr lvl="2" algn="just">
              <a:buClr>
                <a:srgbClr val="000000"/>
              </a:buClr>
            </a:pPr>
            <a:r>
              <a:rPr lang="en-GB" b="1" dirty="0" err="1">
                <a:latin typeface="Times New Roman" panose="02020603050405020304" pitchFamily="18" charset="0"/>
                <a:cs typeface="Times New Roman" panose="02020603050405020304" pitchFamily="18" charset="0"/>
              </a:rPr>
              <a:t>Evenhanded</a:t>
            </a:r>
            <a:r>
              <a:rPr lang="en-GB" b="1" dirty="0">
                <a:latin typeface="Times New Roman" panose="02020603050405020304" pitchFamily="18" charset="0"/>
                <a:cs typeface="Times New Roman" panose="02020603050405020304" pitchFamily="18" charset="0"/>
              </a:rPr>
              <a:t> and Expert:</a:t>
            </a:r>
            <a:r>
              <a:rPr lang="en-GB" dirty="0">
                <a:latin typeface="Times New Roman" panose="02020603050405020304" pitchFamily="18" charset="0"/>
                <a:cs typeface="Times New Roman" panose="02020603050405020304" pitchFamily="18" charset="0"/>
              </a:rPr>
              <a:t> Current </a:t>
            </a:r>
            <a:r>
              <a:rPr lang="en-GB" dirty="0" err="1">
                <a:latin typeface="Times New Roman" panose="02020603050405020304" pitchFamily="18" charset="0"/>
                <a:cs typeface="Times New Roman" panose="02020603050405020304" pitchFamily="18" charset="0"/>
              </a:rPr>
              <a:t>ISDS</a:t>
            </a:r>
            <a:r>
              <a:rPr lang="en-GB" dirty="0">
                <a:latin typeface="Times New Roman" panose="02020603050405020304" pitchFamily="18" charset="0"/>
                <a:cs typeface="Times New Roman" panose="02020603050405020304" pitchFamily="18" charset="0"/>
              </a:rPr>
              <a:t> system characterized by ability of states and investors to select tribunals for individual disputes</a:t>
            </a:r>
          </a:p>
          <a:p>
            <a:pPr lvl="2" algn="just">
              <a:buClr>
                <a:srgbClr val="000000"/>
              </a:buClr>
            </a:pPr>
            <a:r>
              <a:rPr lang="en-GB" b="1" dirty="0">
                <a:latin typeface="Times New Roman" panose="02020603050405020304" pitchFamily="18" charset="0"/>
                <a:cs typeface="Times New Roman" panose="02020603050405020304" pitchFamily="18" charset="0"/>
              </a:rPr>
              <a:t>Enforceable:</a:t>
            </a:r>
            <a:r>
              <a:rPr lang="en-GB" dirty="0">
                <a:latin typeface="Times New Roman" panose="02020603050405020304" pitchFamily="18" charset="0"/>
                <a:cs typeface="Times New Roman" panose="02020603050405020304" pitchFamily="18" charset="0"/>
              </a:rPr>
              <a:t>  States ultimately accountable for violations of international law</a:t>
            </a:r>
          </a:p>
          <a:p>
            <a:pPr lvl="2" algn="just">
              <a:buClr>
                <a:srgbClr val="000000"/>
              </a:buClr>
            </a:pPr>
            <a:r>
              <a:rPr lang="en-US" b="1" dirty="0">
                <a:latin typeface="Times New Roman" panose="02020603050405020304" pitchFamily="18" charset="0"/>
                <a:cs typeface="Times New Roman" panose="02020603050405020304" pitchFamily="18" charset="0"/>
              </a:rPr>
              <a:t>Effective:</a:t>
            </a:r>
            <a:r>
              <a:rPr lang="en-US" dirty="0">
                <a:latin typeface="Times New Roman" panose="02020603050405020304" pitchFamily="18" charset="0"/>
                <a:cs typeface="Times New Roman" panose="02020603050405020304" pitchFamily="18" charset="0"/>
              </a:rPr>
              <a:t>  Current </a:t>
            </a:r>
            <a:r>
              <a:rPr lang="en-US" dirty="0" err="1">
                <a:latin typeface="Times New Roman" panose="02020603050405020304" pitchFamily="18" charset="0"/>
                <a:cs typeface="Times New Roman" panose="02020603050405020304" pitchFamily="18" charset="0"/>
              </a:rPr>
              <a:t>ISDS</a:t>
            </a:r>
            <a:r>
              <a:rPr lang="en-US" dirty="0">
                <a:latin typeface="Times New Roman" panose="02020603050405020304" pitchFamily="18" charset="0"/>
                <a:cs typeface="Times New Roman" panose="02020603050405020304" pitchFamily="18" charset="0"/>
              </a:rPr>
              <a:t> system has contributed to unprecedented foreign direct investment and dramatic economic growth</a:t>
            </a:r>
            <a:endParaRPr lang="en-GB"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49913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 Multilateral Investment Court: History Repeated?</a:t>
            </a:r>
            <a:endParaRPr lang="en-GB" dirty="0"/>
          </a:p>
        </p:txBody>
      </p:sp>
      <p:sp>
        <p:nvSpPr>
          <p:cNvPr id="3" name="Subtitle 2"/>
          <p:cNvSpPr>
            <a:spLocks noGrp="1"/>
          </p:cNvSpPr>
          <p:nvPr>
            <p:ph type="subTitle" idx="1"/>
          </p:nvPr>
        </p:nvSpPr>
        <p:spPr>
          <a:xfrm>
            <a:off x="640080" y="5867400"/>
            <a:ext cx="7205472" cy="484632"/>
          </a:xfrm>
        </p:spPr>
        <p:txBody>
          <a:bodyPr/>
          <a:lstStyle/>
          <a:p>
            <a:r>
              <a:rPr lang="en-US" sz="2000" dirty="0">
                <a:latin typeface="Times New Roman" panose="02020603050405020304" pitchFamily="18" charset="0"/>
                <a:cs typeface="Times New Roman" panose="02020603050405020304" pitchFamily="18" charset="0"/>
              </a:rPr>
              <a:t> 6</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EFILA</a:t>
            </a:r>
            <a:r>
              <a:rPr lang="en-US" sz="2000" dirty="0">
                <a:latin typeface="Times New Roman" panose="02020603050405020304" pitchFamily="18" charset="0"/>
                <a:cs typeface="Times New Roman" panose="02020603050405020304" pitchFamily="18" charset="0"/>
              </a:rPr>
              <a:t> Annual Conference</a:t>
            </a:r>
          </a:p>
          <a:p>
            <a:r>
              <a:rPr lang="en-US" sz="2000" dirty="0">
                <a:latin typeface="Times New Roman" panose="02020603050405020304" pitchFamily="18" charset="0"/>
                <a:cs typeface="Times New Roman" panose="02020603050405020304" pitchFamily="18" charset="0"/>
              </a:rPr>
              <a:t>January 14</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2021</a:t>
            </a:r>
          </a:p>
          <a:p>
            <a:endParaRPr lang="en-US" sz="2000" dirty="0">
              <a:latin typeface="Times New Roman" panose="02020603050405020304" pitchFamily="18" charset="0"/>
              <a:cs typeface="Times New Roman" panose="02020603050405020304" pitchFamily="18" charset="0"/>
            </a:endParaRPr>
          </a:p>
          <a:p>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3226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1E86D-4904-4A90-B688-37FD8AEFBFFA}"/>
              </a:ext>
            </a:extLst>
          </p:cNvPr>
          <p:cNvSpPr>
            <a:spLocks noGrp="1"/>
          </p:cNvSpPr>
          <p:nvPr>
            <p:ph type="title"/>
          </p:nvPr>
        </p:nvSpPr>
        <p:spPr/>
        <p:txBody>
          <a:bodyPr/>
          <a:lstStyle/>
          <a:p>
            <a:pPr marL="571500" indent="-571500">
              <a:buFont typeface="+mj-lt"/>
              <a:buAutoNum type="romanUcPeriod"/>
            </a:pPr>
            <a:r>
              <a:rPr lang="en-GB" dirty="0"/>
              <a:t>Investment Arbitration: A Recap</a:t>
            </a:r>
            <a:endParaRPr lang="en-US" dirty="0"/>
          </a:p>
        </p:txBody>
      </p:sp>
      <p:sp>
        <p:nvSpPr>
          <p:cNvPr id="3" name="Content Placeholder 2">
            <a:extLst>
              <a:ext uri="{FF2B5EF4-FFF2-40B4-BE49-F238E27FC236}">
                <a16:creationId xmlns:a16="http://schemas.microsoft.com/office/drawing/2014/main" id="{124CBCBE-3A73-4DEE-91F5-5D8F0C221E5D}"/>
              </a:ext>
            </a:extLst>
          </p:cNvPr>
          <p:cNvSpPr>
            <a:spLocks noGrp="1"/>
          </p:cNvSpPr>
          <p:nvPr>
            <p:ph idx="1"/>
          </p:nvPr>
        </p:nvSpPr>
        <p:spPr>
          <a:xfrm>
            <a:off x="419100" y="1676400"/>
            <a:ext cx="8305800" cy="4114800"/>
          </a:xfrm>
        </p:spPr>
        <p:txBody>
          <a:bodyPr/>
          <a:lstStyle/>
          <a:p>
            <a:pPr marL="411480" lvl="2" indent="0" algn="just">
              <a:buClr>
                <a:srgbClr val="000000"/>
              </a:buClr>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9" name="Picture 8">
            <a:extLst>
              <a:ext uri="{FF2B5EF4-FFF2-40B4-BE49-F238E27FC236}">
                <a16:creationId xmlns:a16="http://schemas.microsoft.com/office/drawing/2014/main" id="{7CAED85D-172D-4AE2-9C2C-A4B7E51BE6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5204" y="1688805"/>
            <a:ext cx="8173591" cy="4601217"/>
          </a:xfrm>
          <a:prstGeom prst="rect">
            <a:avLst/>
          </a:prstGeom>
        </p:spPr>
      </p:pic>
    </p:spTree>
    <p:extLst>
      <p:ext uri="{BB962C8B-B14F-4D97-AF65-F5344CB8AC3E}">
        <p14:creationId xmlns:p14="http://schemas.microsoft.com/office/powerpoint/2010/main" val="2483629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1E86D-4904-4A90-B688-37FD8AEFBFFA}"/>
              </a:ext>
            </a:extLst>
          </p:cNvPr>
          <p:cNvSpPr>
            <a:spLocks noGrp="1"/>
          </p:cNvSpPr>
          <p:nvPr>
            <p:ph type="title"/>
          </p:nvPr>
        </p:nvSpPr>
        <p:spPr/>
        <p:txBody>
          <a:bodyPr/>
          <a:lstStyle/>
          <a:p>
            <a:pPr marL="571500" indent="-571500">
              <a:buFont typeface="+mj-lt"/>
              <a:buAutoNum type="romanUcPeriod"/>
            </a:pPr>
            <a:r>
              <a:rPr lang="en-GB" dirty="0"/>
              <a:t>Investment Arbitration: A Recap</a:t>
            </a:r>
            <a:endParaRPr lang="en-US" dirty="0"/>
          </a:p>
        </p:txBody>
      </p:sp>
      <p:sp>
        <p:nvSpPr>
          <p:cNvPr id="3" name="Content Placeholder 2">
            <a:extLst>
              <a:ext uri="{FF2B5EF4-FFF2-40B4-BE49-F238E27FC236}">
                <a16:creationId xmlns:a16="http://schemas.microsoft.com/office/drawing/2014/main" id="{124CBCBE-3A73-4DEE-91F5-5D8F0C221E5D}"/>
              </a:ext>
            </a:extLst>
          </p:cNvPr>
          <p:cNvSpPr>
            <a:spLocks noGrp="1"/>
          </p:cNvSpPr>
          <p:nvPr>
            <p:ph idx="1"/>
          </p:nvPr>
        </p:nvSpPr>
        <p:spPr>
          <a:xfrm>
            <a:off x="419100" y="1676400"/>
            <a:ext cx="8305800" cy="4114800"/>
          </a:xfrm>
        </p:spPr>
        <p:txBody>
          <a:bodyPr/>
          <a:lstStyle/>
          <a:p>
            <a:pPr marL="411480" lvl="2" indent="0" algn="just">
              <a:buClr>
                <a:srgbClr val="000000"/>
              </a:buClr>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1FBCFA5D-0C8D-4CE9-BA36-1B78D5569D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7400" y="1853692"/>
            <a:ext cx="4191000" cy="4163060"/>
          </a:xfrm>
          <a:prstGeom prst="rect">
            <a:avLst/>
          </a:prstGeom>
        </p:spPr>
      </p:pic>
    </p:spTree>
    <p:extLst>
      <p:ext uri="{BB962C8B-B14F-4D97-AF65-F5344CB8AC3E}">
        <p14:creationId xmlns:p14="http://schemas.microsoft.com/office/powerpoint/2010/main" val="2371591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II.	Investment Arbitration: The Critiques</a:t>
            </a:r>
          </a:p>
        </p:txBody>
      </p:sp>
      <p:sp>
        <p:nvSpPr>
          <p:cNvPr id="4" name="Content Placeholder 3">
            <a:extLst>
              <a:ext uri="{FF2B5EF4-FFF2-40B4-BE49-F238E27FC236}">
                <a16:creationId xmlns:a16="http://schemas.microsoft.com/office/drawing/2014/main" id="{70AC6815-A14D-4B36-8084-2E94D0A11A01}"/>
              </a:ext>
            </a:extLst>
          </p:cNvPr>
          <p:cNvSpPr>
            <a:spLocks noGrp="1"/>
          </p:cNvSpPr>
          <p:nvPr>
            <p:ph idx="1"/>
          </p:nvPr>
        </p:nvSpPr>
        <p:spPr>
          <a:xfrm>
            <a:off x="502920" y="1482817"/>
            <a:ext cx="8138160" cy="4727448"/>
          </a:xfrm>
        </p:spPr>
        <p:txBody>
          <a:bodyPr anchor="ctr" anchorCtr="0"/>
          <a:lstStyle/>
          <a:p>
            <a:pPr marL="0" lvl="1" indent="0" algn="just">
              <a:buClr>
                <a:srgbClr val="000000"/>
              </a:buClr>
              <a:buNone/>
            </a:pPr>
            <a:r>
              <a:rPr lang="en-GB" dirty="0">
                <a:latin typeface="Times New Roman" panose="02020603050405020304" pitchFamily="18" charset="0"/>
                <a:cs typeface="Times New Roman" panose="02020603050405020304" pitchFamily="18" charset="0"/>
              </a:rPr>
              <a:t>“Their meetings are </a:t>
            </a:r>
            <a:r>
              <a:rPr lang="en-GB" b="1" i="1" dirty="0">
                <a:latin typeface="Times New Roman" panose="02020603050405020304" pitchFamily="18" charset="0"/>
                <a:cs typeface="Times New Roman" panose="02020603050405020304" pitchFamily="18" charset="0"/>
              </a:rPr>
              <a:t>secret</a:t>
            </a:r>
            <a:r>
              <a:rPr lang="en-GB" dirty="0">
                <a:latin typeface="Times New Roman" panose="02020603050405020304" pitchFamily="18" charset="0"/>
                <a:cs typeface="Times New Roman" panose="02020603050405020304" pitchFamily="18" charset="0"/>
              </a:rPr>
              <a:t>. Their </a:t>
            </a:r>
            <a:r>
              <a:rPr lang="en-GB" b="1" i="1" dirty="0">
                <a:latin typeface="Times New Roman" panose="02020603050405020304" pitchFamily="18" charset="0"/>
                <a:cs typeface="Times New Roman" panose="02020603050405020304" pitchFamily="18" charset="0"/>
              </a:rPr>
              <a:t>members are generally unknown</a:t>
            </a:r>
            <a:r>
              <a:rPr lang="en-GB" dirty="0">
                <a:latin typeface="Times New Roman" panose="02020603050405020304" pitchFamily="18" charset="0"/>
                <a:cs typeface="Times New Roman" panose="02020603050405020304" pitchFamily="18" charset="0"/>
              </a:rPr>
              <a:t>. The decisions they reach </a:t>
            </a:r>
            <a:r>
              <a:rPr lang="en-GB" b="1" i="1" dirty="0">
                <a:latin typeface="Times New Roman" panose="02020603050405020304" pitchFamily="18" charset="0"/>
                <a:cs typeface="Times New Roman" panose="02020603050405020304" pitchFamily="18" charset="0"/>
              </a:rPr>
              <a:t>need not be fully disclosed</a:t>
            </a:r>
            <a:r>
              <a:rPr lang="en-GB" dirty="0">
                <a:latin typeface="Times New Roman" panose="02020603050405020304" pitchFamily="18" charset="0"/>
                <a:cs typeface="Times New Roman" panose="02020603050405020304" pitchFamily="18" charset="0"/>
              </a:rPr>
              <a:t>. Yet the way a small number of international tribunals handles disputes between investors and foreign governments has </a:t>
            </a:r>
            <a:r>
              <a:rPr lang="en-GB" b="1" i="1" dirty="0">
                <a:latin typeface="Times New Roman" panose="02020603050405020304" pitchFamily="18" charset="0"/>
                <a:cs typeface="Times New Roman" panose="02020603050405020304" pitchFamily="18" charset="0"/>
              </a:rPr>
              <a:t>led to national laws being revoked</a:t>
            </a:r>
            <a:r>
              <a:rPr lang="en-GB" dirty="0">
                <a:latin typeface="Times New Roman" panose="02020603050405020304" pitchFamily="18" charset="0"/>
                <a:cs typeface="Times New Roman" panose="02020603050405020304" pitchFamily="18" charset="0"/>
              </a:rPr>
              <a:t>, justice systems questioned and environmental regulations challenged. And it is all in the name of protecting the rights of foreign investors under the North American Free Trade Agreement.”  </a:t>
            </a:r>
            <a:r>
              <a:rPr lang="en-GB" i="1" dirty="0" err="1">
                <a:latin typeface="Times New Roman" panose="02020603050405020304" pitchFamily="18" charset="0"/>
                <a:cs typeface="Times New Roman" panose="02020603050405020304" pitchFamily="18" charset="0"/>
              </a:rPr>
              <a:t>Nafta's</a:t>
            </a:r>
            <a:r>
              <a:rPr lang="en-GB" i="1" dirty="0">
                <a:latin typeface="Times New Roman" panose="02020603050405020304" pitchFamily="18" charset="0"/>
                <a:cs typeface="Times New Roman" panose="02020603050405020304" pitchFamily="18" charset="0"/>
              </a:rPr>
              <a:t> Powerful Little Secret; Obscure Tribunals Settle Disputes, but Go Too Far, Critics Say</a:t>
            </a:r>
            <a:r>
              <a:rPr lang="en-US" dirty="0">
                <a:latin typeface="Times New Roman" panose="02020603050405020304" pitchFamily="18" charset="0"/>
                <a:cs typeface="Times New Roman" panose="02020603050405020304" pitchFamily="18" charset="0"/>
              </a:rPr>
              <a:t>, Anthony </a:t>
            </a:r>
            <a:r>
              <a:rPr lang="en-US" dirty="0" err="1">
                <a:latin typeface="Times New Roman" panose="02020603050405020304" pitchFamily="18" charset="0"/>
                <a:cs typeface="Times New Roman" panose="02020603050405020304" pitchFamily="18" charset="0"/>
              </a:rPr>
              <a:t>Depalma</a:t>
            </a:r>
            <a:r>
              <a:rPr lang="en-US" dirty="0">
                <a:latin typeface="Times New Roman" panose="02020603050405020304" pitchFamily="18" charset="0"/>
                <a:cs typeface="Times New Roman" panose="02020603050405020304" pitchFamily="18" charset="0"/>
              </a:rPr>
              <a:t>, The New York Times (11 March 2001).</a:t>
            </a:r>
            <a:endParaRPr lang="en-US" altLang="en-US" dirty="0">
              <a:latin typeface="Times New Roman" panose="02020603050405020304" pitchFamily="18" charset="0"/>
              <a:cs typeface="Times New Roman" panose="02020603050405020304" pitchFamily="18" charset="0"/>
            </a:endParaRPr>
          </a:p>
          <a:p>
            <a:pPr algn="just"/>
            <a:endParaRPr lang="en-US" sz="1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BEEA05B-8BAC-4773-BE79-5404FBF80D3C}" type="slidenum">
              <a:rPr kumimoji="0" lang="en-GB" sz="1200" b="0" i="0" u="none" strike="noStrike" kern="1200" cap="none" spc="0" normalizeH="0" baseline="0" noProof="0" smtClean="0">
                <a:ln>
                  <a:noFill/>
                </a:ln>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2848626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II.	Investment Arbitration: The Critiques</a:t>
            </a:r>
          </a:p>
        </p:txBody>
      </p:sp>
      <p:sp>
        <p:nvSpPr>
          <p:cNvPr id="4" name="Content Placeholder 3">
            <a:extLst>
              <a:ext uri="{FF2B5EF4-FFF2-40B4-BE49-F238E27FC236}">
                <a16:creationId xmlns:a16="http://schemas.microsoft.com/office/drawing/2014/main" id="{70AC6815-A14D-4B36-8084-2E94D0A11A01}"/>
              </a:ext>
            </a:extLst>
          </p:cNvPr>
          <p:cNvSpPr>
            <a:spLocks noGrp="1"/>
          </p:cNvSpPr>
          <p:nvPr>
            <p:ph idx="1"/>
          </p:nvPr>
        </p:nvSpPr>
        <p:spPr>
          <a:xfrm>
            <a:off x="502920" y="1481044"/>
            <a:ext cx="8138160" cy="4727448"/>
          </a:xfrm>
        </p:spPr>
        <p:txBody>
          <a:bodyPr anchor="ctr" anchorCtr="0"/>
          <a:lstStyle/>
          <a:p>
            <a:pPr marL="0" lvl="1" indent="0" algn="just">
              <a:buClr>
                <a:srgbClr val="000000"/>
              </a:buClr>
              <a:buNone/>
            </a:pPr>
            <a:r>
              <a:rPr lang="en-GB" dirty="0">
                <a:latin typeface="Times New Roman" panose="02020603050405020304" pitchFamily="18" charset="0"/>
                <a:cs typeface="Times New Roman" panose="02020603050405020304" pitchFamily="18" charset="0"/>
              </a:rPr>
              <a:t>“[G]</a:t>
            </a:r>
            <a:r>
              <a:rPr lang="en-GB" dirty="0" err="1">
                <a:latin typeface="Times New Roman" panose="02020603050405020304" pitchFamily="18" charset="0"/>
                <a:cs typeface="Times New Roman" panose="02020603050405020304" pitchFamily="18" charset="0"/>
              </a:rPr>
              <a:t>ive</a:t>
            </a:r>
            <a:r>
              <a:rPr lang="en-GB" dirty="0">
                <a:latin typeface="Times New Roman" panose="02020603050405020304" pitchFamily="18" charset="0"/>
                <a:cs typeface="Times New Roman" panose="02020603050405020304" pitchFamily="18" charset="0"/>
              </a:rPr>
              <a:t> foreign firms a special right to apply to a </a:t>
            </a:r>
            <a:r>
              <a:rPr lang="en-GB" b="1" i="1" dirty="0">
                <a:latin typeface="Times New Roman" panose="02020603050405020304" pitchFamily="18" charset="0"/>
                <a:cs typeface="Times New Roman" panose="02020603050405020304" pitchFamily="18" charset="0"/>
              </a:rPr>
              <a:t>secretive tribunal of highly paid corporate lawyers for compensation whenever a government passes a law to, say, discourage smoking</a:t>
            </a:r>
            <a:r>
              <a:rPr lang="en-GB" dirty="0">
                <a:latin typeface="Times New Roman" panose="02020603050405020304" pitchFamily="18" charset="0"/>
                <a:cs typeface="Times New Roman" panose="02020603050405020304" pitchFamily="18" charset="0"/>
              </a:rPr>
              <a:t>, protect the environment or prevent a nuclear catastrophe. Yet that is precisely what thousands of trade and investment treaties over the past half century have done, through a process known as 'investor-state dispute settlement', or </a:t>
            </a:r>
            <a:r>
              <a:rPr lang="en-GB" dirty="0" err="1">
                <a:latin typeface="Times New Roman" panose="02020603050405020304" pitchFamily="18" charset="0"/>
                <a:cs typeface="Times New Roman" panose="02020603050405020304" pitchFamily="18" charset="0"/>
              </a:rPr>
              <a:t>ISDS</a:t>
            </a:r>
            <a:r>
              <a:rPr lang="en-GB" dirty="0">
                <a:latin typeface="Times New Roman" panose="02020603050405020304" pitchFamily="18" charset="0"/>
                <a:cs typeface="Times New Roman" panose="02020603050405020304" pitchFamily="18" charset="0"/>
              </a:rPr>
              <a:t>.”  </a:t>
            </a:r>
            <a:r>
              <a:rPr lang="en-GB" i="1" dirty="0">
                <a:latin typeface="Times New Roman" panose="02020603050405020304" pitchFamily="18" charset="0"/>
                <a:cs typeface="Times New Roman" panose="02020603050405020304" pitchFamily="18" charset="0"/>
              </a:rPr>
              <a:t>The arbitration game</a:t>
            </a:r>
            <a:r>
              <a:rPr lang="en-GB" dirty="0">
                <a:latin typeface="Times New Roman" panose="02020603050405020304" pitchFamily="18" charset="0"/>
                <a:cs typeface="Times New Roman" panose="02020603050405020304" pitchFamily="18" charset="0"/>
              </a:rPr>
              <a:t>, The Economist (11 October 2014). </a:t>
            </a:r>
            <a:endParaRPr lang="en-US" altLang="en-US" dirty="0">
              <a:latin typeface="Times New Roman" panose="02020603050405020304" pitchFamily="18" charset="0"/>
              <a:cs typeface="Times New Roman" panose="02020603050405020304" pitchFamily="18" charset="0"/>
            </a:endParaRPr>
          </a:p>
          <a:p>
            <a:pPr algn="just"/>
            <a:endParaRPr lang="en-US" sz="1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BEEA05B-8BAC-4773-BE79-5404FBF80D3C}" type="slidenum">
              <a:rPr kumimoji="0" lang="en-GB" sz="1200" b="0" i="0" u="none" strike="noStrike" kern="1200" cap="none" spc="0" normalizeH="0" baseline="0" noProof="0" smtClean="0">
                <a:ln>
                  <a:noFill/>
                </a:ln>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1057635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FF2D1-BECF-4138-B0AC-88EC4BFDE7BC}"/>
              </a:ext>
            </a:extLst>
          </p:cNvPr>
          <p:cNvSpPr>
            <a:spLocks noGrp="1"/>
          </p:cNvSpPr>
          <p:nvPr>
            <p:ph type="title"/>
          </p:nvPr>
        </p:nvSpPr>
        <p:spPr>
          <a:xfrm>
            <a:off x="944880" y="762000"/>
            <a:ext cx="8199120" cy="786384"/>
          </a:xfrm>
        </p:spPr>
        <p:txBody>
          <a:bodyPr/>
          <a:lstStyle/>
          <a:p>
            <a:r>
              <a:rPr lang="en-GB" dirty="0"/>
              <a:t> III.	  Multilateral Investment Court: </a:t>
            </a:r>
            <a:br>
              <a:rPr lang="en-GB" dirty="0"/>
            </a:br>
            <a:r>
              <a:rPr lang="en-GB" dirty="0"/>
              <a:t>A Solution?</a:t>
            </a:r>
            <a:endParaRPr lang="en-US" dirty="0"/>
          </a:p>
        </p:txBody>
      </p:sp>
      <p:sp>
        <p:nvSpPr>
          <p:cNvPr id="3" name="Content Placeholder 2">
            <a:extLst>
              <a:ext uri="{FF2B5EF4-FFF2-40B4-BE49-F238E27FC236}">
                <a16:creationId xmlns:a16="http://schemas.microsoft.com/office/drawing/2014/main" id="{333051D8-CE4D-4F79-A2B2-30090D5446D4}"/>
              </a:ext>
            </a:extLst>
          </p:cNvPr>
          <p:cNvSpPr>
            <a:spLocks noGrp="1"/>
          </p:cNvSpPr>
          <p:nvPr>
            <p:ph idx="1"/>
          </p:nvPr>
        </p:nvSpPr>
        <p:spPr>
          <a:xfrm>
            <a:off x="762000" y="1752600"/>
            <a:ext cx="7696200" cy="4343400"/>
          </a:xfrm>
        </p:spPr>
        <p:txBody>
          <a:bodyPr anchor="t" anchorCtr="0"/>
          <a:lstStyle/>
          <a:p>
            <a:pPr lvl="1" algn="just">
              <a:buClr>
                <a:srgbClr val="000000"/>
              </a:buClr>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sz="1800" dirty="0">
                <a:latin typeface="Times New Roman" panose="02020603050405020304" pitchFamily="18" charset="0"/>
                <a:cs typeface="Times New Roman" panose="02020603050405020304" pitchFamily="18" charset="0"/>
              </a:rPr>
              <a:t>Multilateral Investment Court proposed by the EU for all interested states to join</a:t>
            </a:r>
          </a:p>
          <a:p>
            <a:pPr lvl="1" algn="just">
              <a:buClr>
                <a:srgbClr val="000000"/>
              </a:buClr>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a:p>
            <a:pPr lvl="1" algn="just">
              <a:buClr>
                <a:srgbClr val="000000"/>
              </a:buClr>
              <a:buFont typeface="Arial" panose="020B0604020202020204" pitchFamily="34" charset="0"/>
              <a:buChar char="•"/>
            </a:pPr>
            <a:r>
              <a:rPr lang="en-GB" sz="1800" dirty="0">
                <a:latin typeface="Times New Roman" panose="02020603050405020304" pitchFamily="18" charset="0"/>
                <a:cs typeface="Times New Roman" panose="02020603050405020304" pitchFamily="18" charset="0"/>
              </a:rPr>
              <a:t>First instance and appellate tribunal with standing panel of full-time adjudicators selected by states</a:t>
            </a:r>
          </a:p>
          <a:p>
            <a:pPr lvl="1" algn="just">
              <a:buClr>
                <a:srgbClr val="000000"/>
              </a:buClr>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a:p>
            <a:pPr lvl="2" algn="just">
              <a:buClr>
                <a:srgbClr val="000000"/>
              </a:buClr>
            </a:pPr>
            <a:r>
              <a:rPr lang="en-GB" sz="1800" b="1" dirty="0">
                <a:latin typeface="Times New Roman" panose="02020603050405020304" pitchFamily="18" charset="0"/>
                <a:cs typeface="Times New Roman" panose="02020603050405020304" pitchFamily="18" charset="0"/>
              </a:rPr>
              <a:t>First instance tribunal:</a:t>
            </a:r>
            <a:r>
              <a:rPr lang="en-GB" sz="1800" dirty="0">
                <a:latin typeface="Times New Roman" panose="02020603050405020304" pitchFamily="18" charset="0"/>
                <a:cs typeface="Times New Roman" panose="02020603050405020304" pitchFamily="18" charset="0"/>
              </a:rPr>
              <a:t> determine facts and apply law</a:t>
            </a:r>
          </a:p>
          <a:p>
            <a:pPr lvl="1" algn="just">
              <a:buClr>
                <a:srgbClr val="000000"/>
              </a:buClr>
              <a:buFont typeface="Arial" panose="020B0604020202020204" pitchFamily="34" charset="0"/>
              <a:buChar char="•"/>
            </a:pPr>
            <a:endParaRPr lang="en-GB" sz="1800" dirty="0">
              <a:latin typeface="Times New Roman" panose="02020603050405020304" pitchFamily="18" charset="0"/>
              <a:cs typeface="Times New Roman" panose="02020603050405020304" pitchFamily="18" charset="0"/>
            </a:endParaRPr>
          </a:p>
          <a:p>
            <a:pPr lvl="2" algn="just">
              <a:buClr>
                <a:srgbClr val="000000"/>
              </a:buClr>
            </a:pPr>
            <a:r>
              <a:rPr lang="en-GB" sz="1800" b="1" dirty="0">
                <a:latin typeface="Times New Roman" panose="02020603050405020304" pitchFamily="18" charset="0"/>
                <a:cs typeface="Times New Roman" panose="02020603050405020304" pitchFamily="18" charset="0"/>
              </a:rPr>
              <a:t>Appellate tribunal:</a:t>
            </a:r>
            <a:r>
              <a:rPr lang="en-GB" sz="1800" dirty="0">
                <a:latin typeface="Times New Roman" panose="02020603050405020304" pitchFamily="18" charset="0"/>
                <a:cs typeface="Times New Roman" panose="02020603050405020304" pitchFamily="18" charset="0"/>
              </a:rPr>
              <a:t> power to reverse legal findings or serious errors in the weighing of facts</a:t>
            </a:r>
            <a:endParaRPr lang="en-US" sz="1800" dirty="0">
              <a:latin typeface="Times New Roman" panose="02020603050405020304" pitchFamily="18" charset="0"/>
              <a:cs typeface="Times New Roman" panose="02020603050405020304" pitchFamily="18" charset="0"/>
            </a:endParaRPr>
          </a:p>
          <a:p>
            <a:pPr algn="just"/>
            <a:endParaRPr lang="en-US" sz="18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57C851B-74D1-43BC-BF28-8229D61781E3}"/>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7BEEA05B-8BAC-4773-BE79-5404FBF80D3C}" type="slidenum">
              <a:rPr kumimoji="0" lang="en-GB" sz="1200" b="0" i="0" u="none" strike="noStrike" kern="1200" cap="none" spc="0" normalizeH="0" baseline="0" noProof="0" smtClean="0">
                <a:ln>
                  <a:noFill/>
                </a:ln>
                <a:effectLst/>
                <a:uLnTx/>
                <a:uFillTx/>
                <a:latin typeface="Arial"/>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effectLst/>
              <a:uLnTx/>
              <a:uFillTx/>
              <a:latin typeface="Arial"/>
              <a:ea typeface="+mn-ea"/>
              <a:cs typeface="+mn-cs"/>
            </a:endParaRPr>
          </a:p>
        </p:txBody>
      </p:sp>
    </p:spTree>
    <p:extLst>
      <p:ext uri="{BB962C8B-B14F-4D97-AF65-F5344CB8AC3E}">
        <p14:creationId xmlns:p14="http://schemas.microsoft.com/office/powerpoint/2010/main" val="453680099"/>
      </p:ext>
    </p:extLst>
  </p:cSld>
  <p:clrMapOvr>
    <a:masterClrMapping/>
  </p:clrMapOvr>
</p:sld>
</file>

<file path=ppt/theme/theme1.xml><?xml version="1.0" encoding="utf-8"?>
<a:theme xmlns:a="http://schemas.openxmlformats.org/drawingml/2006/main" name="4x3 - Standard">
  <a:themeElements>
    <a:clrScheme name="WH_Full_Color">
      <a:dk1>
        <a:srgbClr val="000000"/>
      </a:dk1>
      <a:lt1>
        <a:srgbClr val="FFFFFF"/>
      </a:lt1>
      <a:dk2>
        <a:srgbClr val="414141"/>
      </a:dk2>
      <a:lt2>
        <a:srgbClr val="E4E5E4"/>
      </a:lt2>
      <a:accent1>
        <a:srgbClr val="00576E"/>
      </a:accent1>
      <a:accent2>
        <a:srgbClr val="82AFBD"/>
      </a:accent2>
      <a:accent3>
        <a:srgbClr val="872434"/>
      </a:accent3>
      <a:accent4>
        <a:srgbClr val="8C8C8C"/>
      </a:accent4>
      <a:accent5>
        <a:srgbClr val="EF8200"/>
      </a:accent5>
      <a:accent6>
        <a:srgbClr val="55274F"/>
      </a:accent6>
      <a:hlink>
        <a:srgbClr val="00576E"/>
      </a:hlink>
      <a:folHlink>
        <a:srgbClr val="00576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4x3 - Standard" id="{49B55CF6-814C-4F63-BDD3-F7E07ADA6BD4}" vid="{5875DF7C-B004-447F-9C11-D36E90F4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3715</Words>
  <Application>Microsoft Office PowerPoint</Application>
  <PresentationFormat>Diavoorstelling (4:3)</PresentationFormat>
  <Paragraphs>266</Paragraphs>
  <Slides>40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40</vt:i4>
      </vt:variant>
    </vt:vector>
  </HeadingPairs>
  <TitlesOfParts>
    <vt:vector size="44" baseType="lpstr">
      <vt:lpstr>Arial</vt:lpstr>
      <vt:lpstr>Calibri</vt:lpstr>
      <vt:lpstr>Times New Roman</vt:lpstr>
      <vt:lpstr>4x3 - Standard</vt:lpstr>
      <vt:lpstr>A Multilateral Investment Court: History Repeated? </vt:lpstr>
      <vt:lpstr>Overview</vt:lpstr>
      <vt:lpstr>Investment Arbitration: A Recap</vt:lpstr>
      <vt:lpstr>Investment Arbitration: A Recap</vt:lpstr>
      <vt:lpstr>Investment Arbitration: A Recap</vt:lpstr>
      <vt:lpstr>Investment Arbitration: A Recap</vt:lpstr>
      <vt:lpstr>II. Investment Arbitration: The Critiques</vt:lpstr>
      <vt:lpstr>II. Investment Arbitration: The Critiques</vt:lpstr>
      <vt:lpstr> III.   Multilateral Investment Court:  A Solution?</vt:lpstr>
      <vt:lpstr>III.  Multilateral Investment Court:  A Solution?</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 </vt:lpstr>
      <vt:lpstr>IV.  Multilateral Investment Court:  History Repeated? </vt:lpstr>
      <vt:lpstr>IV.  Multilateral Investment Court:  History Repeated? </vt:lpstr>
      <vt:lpstr>IV.  Multilateral Investment Court:  History Repeated? </vt:lpstr>
      <vt:lpstr>IV.  Multilateral Investment Court:  History Repeated? </vt:lpstr>
      <vt:lpstr>IV.  Multilateral Investment Court:  History Repeated? </vt:lpstr>
      <vt:lpstr>IV.  Multilateral Investment Court:  History Repeated? </vt:lpstr>
      <vt:lpstr>IV.  Multilateral Investment Court:  History Repeated? </vt:lpstr>
      <vt:lpstr>IV.  Multilateral Investment Court:  History Repeated?</vt:lpstr>
      <vt:lpstr>IV.  Multilateral Investment Court:  History Repeated? </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IV.  Multilateral Investment Court:  History Repeated?</vt:lpstr>
      <vt:lpstr>PowerPoint-presentatie</vt:lpstr>
      <vt:lpstr>IV.  Multilateral Investment Court:  History Repeated?</vt:lpstr>
      <vt:lpstr>A Multilateral Investment Court: History Repeated?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Multilateral Investment Court: History Repeated?</dc:title>
  <dc:creator>Nikos Lavranos</dc:creator>
  <cp:lastModifiedBy>Nikos Lavranos</cp:lastModifiedBy>
  <cp:revision>2</cp:revision>
  <dcterms:modified xsi:type="dcterms:W3CDTF">2021-01-15T13:57:04Z</dcterms:modified>
</cp:coreProperties>
</file>